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4" r:id="rId1"/>
  </p:sldMasterIdLst>
  <p:notesMasterIdLst>
    <p:notesMasterId r:id="rId19"/>
  </p:notesMasterIdLst>
  <p:sldIdLst>
    <p:sldId id="258" r:id="rId2"/>
    <p:sldId id="405" r:id="rId3"/>
    <p:sldId id="399" r:id="rId4"/>
    <p:sldId id="362" r:id="rId5"/>
    <p:sldId id="385" r:id="rId6"/>
    <p:sldId id="400" r:id="rId7"/>
    <p:sldId id="401" r:id="rId8"/>
    <p:sldId id="403" r:id="rId9"/>
    <p:sldId id="404" r:id="rId10"/>
    <p:sldId id="406" r:id="rId11"/>
    <p:sldId id="413" r:id="rId12"/>
    <p:sldId id="286" r:id="rId13"/>
    <p:sldId id="344" r:id="rId14"/>
    <p:sldId id="346" r:id="rId15"/>
    <p:sldId id="410" r:id="rId16"/>
    <p:sldId id="384" r:id="rId17"/>
    <p:sldId id="293" r:id="rId18"/>
  </p:sldIdLst>
  <p:sldSz cx="9144000" cy="5143500" type="screen16x9"/>
  <p:notesSz cx="6858000" cy="9144000"/>
  <p:embeddedFontLst>
    <p:embeddedFont>
      <p:font typeface="Angsana New" panose="02020603050405020304" pitchFamily="18" charset="-34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8D8"/>
    <a:srgbClr val="9FC1EB"/>
    <a:srgbClr val="3A6BB3"/>
    <a:srgbClr val="2A4C7F"/>
    <a:srgbClr val="315B9B"/>
    <a:srgbClr val="2D538C"/>
    <a:srgbClr val="274C78"/>
    <a:srgbClr val="2055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6374" autoAdjust="0"/>
  </p:normalViewPr>
  <p:slideViewPr>
    <p:cSldViewPr snapToGrid="0">
      <p:cViewPr varScale="1">
        <p:scale>
          <a:sx n="151" d="100"/>
          <a:sy n="151" d="100"/>
        </p:scale>
        <p:origin x="1164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5BB9C-C6EF-4FE4-A4AB-546B91106231}" type="doc">
      <dgm:prSet loTypeId="urn:microsoft.com/office/officeart/2005/8/layout/hProcess6" loCatId="process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CE5C9F3B-F725-43E9-92B0-A93F63B6A495}">
      <dgm:prSet phldrT="[Texto]"/>
      <dgm:spPr/>
      <dgm:t>
        <a:bodyPr/>
        <a:lstStyle/>
        <a:p>
          <a:r>
            <a:rPr lang="es-ES" dirty="0"/>
            <a:t>965</a:t>
          </a:r>
          <a:endParaRPr lang="es-CO" dirty="0"/>
        </a:p>
      </dgm:t>
    </dgm:pt>
    <dgm:pt modelId="{F0DA6A31-596A-45A1-8069-45C22DC0678F}" type="parTrans" cxnId="{6A4E29C7-6065-4766-974C-7EF56A2695F2}">
      <dgm:prSet/>
      <dgm:spPr/>
      <dgm:t>
        <a:bodyPr/>
        <a:lstStyle/>
        <a:p>
          <a:endParaRPr lang="es-CO"/>
        </a:p>
      </dgm:t>
    </dgm:pt>
    <dgm:pt modelId="{DEC0AF7C-7375-4176-93CE-ECD989C37876}" type="sibTrans" cxnId="{6A4E29C7-6065-4766-974C-7EF56A2695F2}">
      <dgm:prSet/>
      <dgm:spPr/>
      <dgm:t>
        <a:bodyPr/>
        <a:lstStyle/>
        <a:p>
          <a:endParaRPr lang="es-CO"/>
        </a:p>
      </dgm:t>
    </dgm:pt>
    <dgm:pt modelId="{92B5F456-4E47-4895-83BE-C61BC7450AA3}">
      <dgm:prSet phldrT="[Texto]" custT="1"/>
      <dgm:spPr/>
      <dgm:t>
        <a:bodyPr/>
        <a:lstStyle/>
        <a:p>
          <a:r>
            <a:rPr lang="es-ES" sz="1100" dirty="0">
              <a:latin typeface="+mj-lt"/>
            </a:rPr>
            <a:t>actos administrativos</a:t>
          </a:r>
          <a:endParaRPr lang="es-CO" sz="1100" dirty="0"/>
        </a:p>
      </dgm:t>
    </dgm:pt>
    <dgm:pt modelId="{71004471-DAFE-432A-9BFB-F5B5177B733F}" type="parTrans" cxnId="{24007BE9-094F-4609-865D-90F9325B743C}">
      <dgm:prSet/>
      <dgm:spPr/>
      <dgm:t>
        <a:bodyPr/>
        <a:lstStyle/>
        <a:p>
          <a:endParaRPr lang="es-CO"/>
        </a:p>
      </dgm:t>
    </dgm:pt>
    <dgm:pt modelId="{F344912A-CF1B-4D0C-A423-B37982DDF7DD}" type="sibTrans" cxnId="{24007BE9-094F-4609-865D-90F9325B743C}">
      <dgm:prSet/>
      <dgm:spPr/>
      <dgm:t>
        <a:bodyPr/>
        <a:lstStyle/>
        <a:p>
          <a:endParaRPr lang="es-CO"/>
        </a:p>
      </dgm:t>
    </dgm:pt>
    <dgm:pt modelId="{4E34DF47-10AD-4981-BDA0-2FDEB0FAF4E8}">
      <dgm:prSet phldrT="[Texto]"/>
      <dgm:spPr/>
      <dgm:t>
        <a:bodyPr/>
        <a:lstStyle/>
        <a:p>
          <a:r>
            <a:rPr lang="es-ES" dirty="0"/>
            <a:t>94</a:t>
          </a:r>
          <a:endParaRPr lang="es-CO" dirty="0"/>
        </a:p>
      </dgm:t>
    </dgm:pt>
    <dgm:pt modelId="{DBE2A1AA-AB6A-405F-BB04-91EC9F146D2B}" type="parTrans" cxnId="{9F6C2548-B477-4F85-AED8-0C61F6A74458}">
      <dgm:prSet/>
      <dgm:spPr/>
      <dgm:t>
        <a:bodyPr/>
        <a:lstStyle/>
        <a:p>
          <a:endParaRPr lang="es-CO"/>
        </a:p>
      </dgm:t>
    </dgm:pt>
    <dgm:pt modelId="{B3E555C1-B10F-4F7A-9A09-896FFB5895BD}" type="sibTrans" cxnId="{9F6C2548-B477-4F85-AED8-0C61F6A74458}">
      <dgm:prSet/>
      <dgm:spPr/>
      <dgm:t>
        <a:bodyPr/>
        <a:lstStyle/>
        <a:p>
          <a:endParaRPr lang="es-CO"/>
        </a:p>
      </dgm:t>
    </dgm:pt>
    <dgm:pt modelId="{1A05A61C-72FD-437D-A389-E24E906D2C2C}">
      <dgm:prSet phldrT="[Texto]" custT="1"/>
      <dgm:spPr/>
      <dgm:t>
        <a:bodyPr/>
        <a:lstStyle/>
        <a:p>
          <a:r>
            <a:rPr lang="es-ES" sz="1200" dirty="0"/>
            <a:t>Leyes y Decretos</a:t>
          </a:r>
          <a:endParaRPr lang="es-CO" sz="1200" dirty="0"/>
        </a:p>
      </dgm:t>
    </dgm:pt>
    <dgm:pt modelId="{B6D40757-1099-49CA-917E-DEB1A443CB43}" type="parTrans" cxnId="{C8124C83-81D2-4AB4-9E4B-92E71520D2B7}">
      <dgm:prSet/>
      <dgm:spPr/>
      <dgm:t>
        <a:bodyPr/>
        <a:lstStyle/>
        <a:p>
          <a:endParaRPr lang="es-CO"/>
        </a:p>
      </dgm:t>
    </dgm:pt>
    <dgm:pt modelId="{A4E70C2D-15A1-437D-B386-92BB078A650F}" type="sibTrans" cxnId="{C8124C83-81D2-4AB4-9E4B-92E71520D2B7}">
      <dgm:prSet/>
      <dgm:spPr/>
      <dgm:t>
        <a:bodyPr/>
        <a:lstStyle/>
        <a:p>
          <a:endParaRPr lang="es-CO"/>
        </a:p>
      </dgm:t>
    </dgm:pt>
    <dgm:pt modelId="{5DB6D1D9-DDBD-4BC6-8BFC-51FB11BDA9AF}">
      <dgm:prSet phldrT="[Texto]"/>
      <dgm:spPr/>
      <dgm:t>
        <a:bodyPr/>
        <a:lstStyle/>
        <a:p>
          <a:r>
            <a:rPr lang="es-ES" dirty="0"/>
            <a:t>65</a:t>
          </a:r>
          <a:endParaRPr lang="es-CO" dirty="0"/>
        </a:p>
      </dgm:t>
    </dgm:pt>
    <dgm:pt modelId="{46D9FE45-0C2B-4B97-B4C1-6DB5ECFAA671}" type="parTrans" cxnId="{8C554C4D-7C06-4EDB-9623-10A430F7B965}">
      <dgm:prSet/>
      <dgm:spPr/>
      <dgm:t>
        <a:bodyPr/>
        <a:lstStyle/>
        <a:p>
          <a:endParaRPr lang="es-CO"/>
        </a:p>
      </dgm:t>
    </dgm:pt>
    <dgm:pt modelId="{AE0B3201-EEB4-4E14-89F9-2A65A2BEAEFE}" type="sibTrans" cxnId="{8C554C4D-7C06-4EDB-9623-10A430F7B965}">
      <dgm:prSet/>
      <dgm:spPr/>
      <dgm:t>
        <a:bodyPr/>
        <a:lstStyle/>
        <a:p>
          <a:endParaRPr lang="es-CO"/>
        </a:p>
      </dgm:t>
    </dgm:pt>
    <dgm:pt modelId="{6C175FCE-5A20-4CDC-B628-D0629C93CE7C}">
      <dgm:prSet phldrT="[Texto]" custT="1"/>
      <dgm:spPr/>
      <dgm:t>
        <a:bodyPr/>
        <a:lstStyle/>
        <a:p>
          <a:r>
            <a:rPr lang="es-ES" sz="1200" dirty="0">
              <a:latin typeface="+mj-lt"/>
            </a:rPr>
            <a:t> </a:t>
          </a:r>
          <a:r>
            <a:rPr lang="es-ES" sz="1000" dirty="0">
              <a:latin typeface="+mn-lt"/>
            </a:rPr>
            <a:t>PIE DE PÁGINA</a:t>
          </a:r>
          <a:endParaRPr lang="es-CO" sz="1000" dirty="0">
            <a:latin typeface="+mn-lt"/>
          </a:endParaRPr>
        </a:p>
      </dgm:t>
    </dgm:pt>
    <dgm:pt modelId="{7D25B91D-B8AF-457E-8E94-69FD38891831}" type="parTrans" cxnId="{8FAE3A00-56CF-43EB-9C78-390EEF70CBED}">
      <dgm:prSet/>
      <dgm:spPr/>
      <dgm:t>
        <a:bodyPr/>
        <a:lstStyle/>
        <a:p>
          <a:endParaRPr lang="es-CO"/>
        </a:p>
      </dgm:t>
    </dgm:pt>
    <dgm:pt modelId="{B5E18E1B-92AE-4EED-BFF6-279D6B94627B}" type="sibTrans" cxnId="{8FAE3A00-56CF-43EB-9C78-390EEF70CBED}">
      <dgm:prSet/>
      <dgm:spPr/>
      <dgm:t>
        <a:bodyPr/>
        <a:lstStyle/>
        <a:p>
          <a:endParaRPr lang="es-CO"/>
        </a:p>
      </dgm:t>
    </dgm:pt>
    <dgm:pt modelId="{7CA3DB37-A539-44C8-8651-F125CCBE9A2C}">
      <dgm:prSet phldrT="[Texto]"/>
      <dgm:spPr/>
      <dgm:t>
        <a:bodyPr/>
        <a:lstStyle/>
        <a:p>
          <a:r>
            <a:rPr lang="es-ES" sz="500" dirty="0"/>
            <a:t>.</a:t>
          </a:r>
          <a:endParaRPr lang="es-CO" sz="500" dirty="0"/>
        </a:p>
      </dgm:t>
    </dgm:pt>
    <dgm:pt modelId="{E55CDA5E-7589-495A-93CA-C6845B3E8C02}" type="parTrans" cxnId="{DCEDCDF9-757E-4292-80D1-6916FD6D9FE2}">
      <dgm:prSet/>
      <dgm:spPr/>
      <dgm:t>
        <a:bodyPr/>
        <a:lstStyle/>
        <a:p>
          <a:endParaRPr lang="es-CO"/>
        </a:p>
      </dgm:t>
    </dgm:pt>
    <dgm:pt modelId="{1C7BB401-2411-4FFB-9BFC-83D3580A5D9B}" type="sibTrans" cxnId="{DCEDCDF9-757E-4292-80D1-6916FD6D9FE2}">
      <dgm:prSet/>
      <dgm:spPr/>
      <dgm:t>
        <a:bodyPr/>
        <a:lstStyle/>
        <a:p>
          <a:endParaRPr lang="es-CO"/>
        </a:p>
      </dgm:t>
    </dgm:pt>
    <dgm:pt modelId="{C5E32D1E-72E1-4D61-8072-E088AE34464C}">
      <dgm:prSet phldrT="[Texto]" custT="1"/>
      <dgm:spPr/>
      <dgm:t>
        <a:bodyPr/>
        <a:lstStyle/>
        <a:p>
          <a:r>
            <a:rPr lang="es-ES" sz="1000" dirty="0">
              <a:latin typeface="+mn-lt"/>
            </a:rPr>
            <a:t>Conceptos del Departamento Administrativo de la Función Pública</a:t>
          </a:r>
          <a:endParaRPr lang="es-CO" sz="1000" dirty="0">
            <a:latin typeface="+mn-lt"/>
          </a:endParaRPr>
        </a:p>
      </dgm:t>
    </dgm:pt>
    <dgm:pt modelId="{10EB7D84-4C58-4E70-913F-EBEFD89A379B}" type="parTrans" cxnId="{12F92AB5-CD91-467A-9C35-A637D0BFA254}">
      <dgm:prSet/>
      <dgm:spPr/>
      <dgm:t>
        <a:bodyPr/>
        <a:lstStyle/>
        <a:p>
          <a:endParaRPr lang="es-CO"/>
        </a:p>
      </dgm:t>
    </dgm:pt>
    <dgm:pt modelId="{1BA12DD2-2943-4F23-B426-D09E99723D2D}" type="sibTrans" cxnId="{12F92AB5-CD91-467A-9C35-A637D0BFA254}">
      <dgm:prSet/>
      <dgm:spPr/>
      <dgm:t>
        <a:bodyPr/>
        <a:lstStyle/>
        <a:p>
          <a:endParaRPr lang="es-CO"/>
        </a:p>
      </dgm:t>
    </dgm:pt>
    <dgm:pt modelId="{2E816E86-872A-48CA-A187-F23CCD002891}">
      <dgm:prSet phldrT="[Texto]" custT="1"/>
      <dgm:spPr/>
      <dgm:t>
        <a:bodyPr/>
        <a:lstStyle/>
        <a:p>
          <a:r>
            <a:rPr lang="es-ES" sz="1000" dirty="0">
              <a:latin typeface="+mn-lt"/>
            </a:rPr>
            <a:t>Decisiones de las Altas Cortes,</a:t>
          </a:r>
          <a:endParaRPr lang="es-CO" sz="1000" dirty="0">
            <a:latin typeface="+mn-lt"/>
          </a:endParaRPr>
        </a:p>
      </dgm:t>
    </dgm:pt>
    <dgm:pt modelId="{C63D1D46-F720-4ED9-B7A9-75691017E546}" type="parTrans" cxnId="{0478221F-051E-42E2-B038-0367AC8FC57A}">
      <dgm:prSet/>
      <dgm:spPr/>
      <dgm:t>
        <a:bodyPr/>
        <a:lstStyle/>
        <a:p>
          <a:endParaRPr lang="es-CO"/>
        </a:p>
      </dgm:t>
    </dgm:pt>
    <dgm:pt modelId="{EA5681FD-4AF6-4256-9898-FF9CA46A7750}" type="sibTrans" cxnId="{0478221F-051E-42E2-B038-0367AC8FC57A}">
      <dgm:prSet/>
      <dgm:spPr/>
      <dgm:t>
        <a:bodyPr/>
        <a:lstStyle/>
        <a:p>
          <a:endParaRPr lang="es-CO"/>
        </a:p>
      </dgm:t>
    </dgm:pt>
    <dgm:pt modelId="{A4751638-8FE3-4E03-8966-403696E97EA8}">
      <dgm:prSet phldrT="[Texto]" custT="1"/>
      <dgm:spPr/>
      <dgm:t>
        <a:bodyPr/>
        <a:lstStyle/>
        <a:p>
          <a:r>
            <a:rPr lang="es-ES" sz="1000" dirty="0">
              <a:latin typeface="+mn-lt"/>
            </a:rPr>
            <a:t>de la CIDH, </a:t>
          </a:r>
          <a:endParaRPr lang="es-CO" sz="1000" dirty="0">
            <a:latin typeface="+mn-lt"/>
          </a:endParaRPr>
        </a:p>
      </dgm:t>
    </dgm:pt>
    <dgm:pt modelId="{E4DA15FF-0B20-4FFB-8E0E-B2746A0C582C}" type="parTrans" cxnId="{FDC1CA42-1D10-4FBB-A4C9-FF9BEF689BC0}">
      <dgm:prSet/>
      <dgm:spPr/>
      <dgm:t>
        <a:bodyPr/>
        <a:lstStyle/>
        <a:p>
          <a:endParaRPr lang="es-CO"/>
        </a:p>
      </dgm:t>
    </dgm:pt>
    <dgm:pt modelId="{DE8C3A54-C853-4CF0-AD5D-5ABCAA902216}" type="sibTrans" cxnId="{FDC1CA42-1D10-4FBB-A4C9-FF9BEF689BC0}">
      <dgm:prSet/>
      <dgm:spPr/>
      <dgm:t>
        <a:bodyPr/>
        <a:lstStyle/>
        <a:p>
          <a:endParaRPr lang="es-CO"/>
        </a:p>
      </dgm:t>
    </dgm:pt>
    <dgm:pt modelId="{FEE7E003-BCC2-4D37-8925-60883B864BFC}">
      <dgm:prSet phldrT="[Texto]" custT="1"/>
      <dgm:spPr/>
      <dgm:t>
        <a:bodyPr/>
        <a:lstStyle/>
        <a:p>
          <a:r>
            <a:rPr lang="es-ES" sz="1000" dirty="0">
              <a:latin typeface="+mn-lt"/>
            </a:rPr>
            <a:t>Conceptos de la Procuraduría Auxiliar para Asuntos Disciplinarios</a:t>
          </a:r>
          <a:endParaRPr lang="es-CO" sz="1000" dirty="0">
            <a:latin typeface="+mn-lt"/>
          </a:endParaRPr>
        </a:p>
      </dgm:t>
    </dgm:pt>
    <dgm:pt modelId="{677D7E8D-B25A-4DD3-9B7B-5C9A185DFE07}" type="parTrans" cxnId="{C7874D37-6666-4537-B2A3-FE24D8FB34F5}">
      <dgm:prSet/>
      <dgm:spPr/>
      <dgm:t>
        <a:bodyPr/>
        <a:lstStyle/>
        <a:p>
          <a:endParaRPr lang="es-CO"/>
        </a:p>
      </dgm:t>
    </dgm:pt>
    <dgm:pt modelId="{97AAD7D0-6420-4920-AAA6-C9BC725723C2}" type="sibTrans" cxnId="{C7874D37-6666-4537-B2A3-FE24D8FB34F5}">
      <dgm:prSet/>
      <dgm:spPr/>
      <dgm:t>
        <a:bodyPr/>
        <a:lstStyle/>
        <a:p>
          <a:endParaRPr lang="es-CO"/>
        </a:p>
      </dgm:t>
    </dgm:pt>
    <dgm:pt modelId="{C5EDB239-3D66-43CE-839C-4AF914B56452}" type="pres">
      <dgm:prSet presAssocID="{5705BB9C-C6EF-4FE4-A4AB-546B91106231}" presName="theList" presStyleCnt="0">
        <dgm:presLayoutVars>
          <dgm:dir/>
          <dgm:animLvl val="lvl"/>
          <dgm:resizeHandles val="exact"/>
        </dgm:presLayoutVars>
      </dgm:prSet>
      <dgm:spPr/>
    </dgm:pt>
    <dgm:pt modelId="{8B071336-627D-41BE-8E19-4BD03CD6CCE7}" type="pres">
      <dgm:prSet presAssocID="{CE5C9F3B-F725-43E9-92B0-A93F63B6A495}" presName="compNode" presStyleCnt="0"/>
      <dgm:spPr/>
    </dgm:pt>
    <dgm:pt modelId="{022709B8-7C04-4A85-B537-C7AB01B09E63}" type="pres">
      <dgm:prSet presAssocID="{CE5C9F3B-F725-43E9-92B0-A93F63B6A495}" presName="noGeometry" presStyleCnt="0"/>
      <dgm:spPr/>
    </dgm:pt>
    <dgm:pt modelId="{1D99FCEF-5AB3-4E6F-AD13-C1C3E1E8DBB6}" type="pres">
      <dgm:prSet presAssocID="{CE5C9F3B-F725-43E9-92B0-A93F63B6A495}" presName="childTextVisible" presStyleLbl="bgAccFollowNode1" presStyleIdx="0" presStyleCnt="3" custScaleX="144808" custScaleY="104326">
        <dgm:presLayoutVars>
          <dgm:bulletEnabled val="1"/>
        </dgm:presLayoutVars>
      </dgm:prSet>
      <dgm:spPr/>
    </dgm:pt>
    <dgm:pt modelId="{BF147B4C-F1FD-4966-AD63-34AFFD33FF3B}" type="pres">
      <dgm:prSet presAssocID="{CE5C9F3B-F725-43E9-92B0-A93F63B6A495}" presName="childTextHidden" presStyleLbl="bgAccFollowNode1" presStyleIdx="0" presStyleCnt="3"/>
      <dgm:spPr/>
    </dgm:pt>
    <dgm:pt modelId="{F6759A39-3CD8-443B-875E-629BEDE8B015}" type="pres">
      <dgm:prSet presAssocID="{CE5C9F3B-F725-43E9-92B0-A93F63B6A49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C5CF794-F9A3-4FA6-9871-F1E38C71B59E}" type="pres">
      <dgm:prSet presAssocID="{CE5C9F3B-F725-43E9-92B0-A93F63B6A495}" presName="aSpace" presStyleCnt="0"/>
      <dgm:spPr/>
    </dgm:pt>
    <dgm:pt modelId="{7516D486-E854-4510-BA7E-97E0BFD0A025}" type="pres">
      <dgm:prSet presAssocID="{4E34DF47-10AD-4981-BDA0-2FDEB0FAF4E8}" presName="compNode" presStyleCnt="0"/>
      <dgm:spPr/>
    </dgm:pt>
    <dgm:pt modelId="{E2D78274-020D-49F4-8C7F-8714A3EF8BA5}" type="pres">
      <dgm:prSet presAssocID="{4E34DF47-10AD-4981-BDA0-2FDEB0FAF4E8}" presName="noGeometry" presStyleCnt="0"/>
      <dgm:spPr/>
    </dgm:pt>
    <dgm:pt modelId="{594CB019-B2B4-4931-ADB4-EFAF635294C1}" type="pres">
      <dgm:prSet presAssocID="{4E34DF47-10AD-4981-BDA0-2FDEB0FAF4E8}" presName="childTextVisible" presStyleLbl="bgAccFollowNode1" presStyleIdx="1" presStyleCnt="3" custLinFactNeighborX="2092" custLinFactNeighborY="-2891">
        <dgm:presLayoutVars>
          <dgm:bulletEnabled val="1"/>
        </dgm:presLayoutVars>
      </dgm:prSet>
      <dgm:spPr/>
    </dgm:pt>
    <dgm:pt modelId="{59BD0261-AE27-43EC-9D24-6AE45DEDE98A}" type="pres">
      <dgm:prSet presAssocID="{4E34DF47-10AD-4981-BDA0-2FDEB0FAF4E8}" presName="childTextHidden" presStyleLbl="bgAccFollowNode1" presStyleIdx="1" presStyleCnt="3"/>
      <dgm:spPr/>
    </dgm:pt>
    <dgm:pt modelId="{F23DBDEA-ED5F-410F-8367-3060EBF77352}" type="pres">
      <dgm:prSet presAssocID="{4E34DF47-10AD-4981-BDA0-2FDEB0FAF4E8}" presName="parentText" presStyleLbl="node1" presStyleIdx="1" presStyleCnt="3" custLinFactNeighborX="-569" custLinFactNeighborY="-5055">
        <dgm:presLayoutVars>
          <dgm:chMax val="1"/>
          <dgm:bulletEnabled val="1"/>
        </dgm:presLayoutVars>
      </dgm:prSet>
      <dgm:spPr/>
    </dgm:pt>
    <dgm:pt modelId="{FC534183-D609-4A56-882D-06397228F40D}" type="pres">
      <dgm:prSet presAssocID="{4E34DF47-10AD-4981-BDA0-2FDEB0FAF4E8}" presName="aSpace" presStyleCnt="0"/>
      <dgm:spPr/>
    </dgm:pt>
    <dgm:pt modelId="{774A5835-5B75-43BE-B43A-08DB77D95662}" type="pres">
      <dgm:prSet presAssocID="{5DB6D1D9-DDBD-4BC6-8BFC-51FB11BDA9AF}" presName="compNode" presStyleCnt="0"/>
      <dgm:spPr/>
    </dgm:pt>
    <dgm:pt modelId="{4618A745-2835-42E6-8556-C9519B6AA3E7}" type="pres">
      <dgm:prSet presAssocID="{5DB6D1D9-DDBD-4BC6-8BFC-51FB11BDA9AF}" presName="noGeometry" presStyleCnt="0"/>
      <dgm:spPr/>
    </dgm:pt>
    <dgm:pt modelId="{6A058681-1C15-484D-B3F7-12CDFD3AA0C9}" type="pres">
      <dgm:prSet presAssocID="{5DB6D1D9-DDBD-4BC6-8BFC-51FB11BDA9AF}" presName="childTextVisible" presStyleLbl="bgAccFollowNode1" presStyleIdx="2" presStyleCnt="3" custScaleX="211541" custScaleY="195891" custLinFactNeighborX="1166" custLinFactNeighborY="-11748">
        <dgm:presLayoutVars>
          <dgm:bulletEnabled val="1"/>
        </dgm:presLayoutVars>
      </dgm:prSet>
      <dgm:spPr/>
    </dgm:pt>
    <dgm:pt modelId="{92BD37F7-9A21-49B0-B7A2-7FCAA5816282}" type="pres">
      <dgm:prSet presAssocID="{5DB6D1D9-DDBD-4BC6-8BFC-51FB11BDA9AF}" presName="childTextHidden" presStyleLbl="bgAccFollowNode1" presStyleIdx="2" presStyleCnt="3"/>
      <dgm:spPr/>
    </dgm:pt>
    <dgm:pt modelId="{902BB8E4-E3B7-451A-80D1-7F0AE3818FB4}" type="pres">
      <dgm:prSet presAssocID="{5DB6D1D9-DDBD-4BC6-8BFC-51FB11BDA9AF}" presName="parentText" presStyleLbl="node1" presStyleIdx="2" presStyleCnt="3" custLinFactNeighborX="-55225" custLinFactNeighborY="2097">
        <dgm:presLayoutVars>
          <dgm:chMax val="1"/>
          <dgm:bulletEnabled val="1"/>
        </dgm:presLayoutVars>
      </dgm:prSet>
      <dgm:spPr/>
    </dgm:pt>
  </dgm:ptLst>
  <dgm:cxnLst>
    <dgm:cxn modelId="{8FAE3A00-56CF-43EB-9C78-390EEF70CBED}" srcId="{5DB6D1D9-DDBD-4BC6-8BFC-51FB11BDA9AF}" destId="{6C175FCE-5A20-4CDC-B628-D0629C93CE7C}" srcOrd="0" destOrd="0" parTransId="{7D25B91D-B8AF-457E-8E94-69FD38891831}" sibTransId="{B5E18E1B-92AE-4EED-BFF6-279D6B94627B}"/>
    <dgm:cxn modelId="{E3A7190B-A4C1-4DA3-B43D-4407BDA6AC4F}" type="presOf" srcId="{FEE7E003-BCC2-4D37-8925-60883B864BFC}" destId="{6A058681-1C15-484D-B3F7-12CDFD3AA0C9}" srcOrd="0" destOrd="4" presId="urn:microsoft.com/office/officeart/2005/8/layout/hProcess6"/>
    <dgm:cxn modelId="{0478221F-051E-42E2-B038-0367AC8FC57A}" srcId="{6C175FCE-5A20-4CDC-B628-D0629C93CE7C}" destId="{2E816E86-872A-48CA-A187-F23CCD002891}" srcOrd="0" destOrd="0" parTransId="{C63D1D46-F720-4ED9-B7A9-75691017E546}" sibTransId="{EA5681FD-4AF6-4256-9898-FF9CA46A7750}"/>
    <dgm:cxn modelId="{C7874D37-6666-4537-B2A3-FE24D8FB34F5}" srcId="{6C175FCE-5A20-4CDC-B628-D0629C93CE7C}" destId="{FEE7E003-BCC2-4D37-8925-60883B864BFC}" srcOrd="3" destOrd="0" parTransId="{677D7E8D-B25A-4DD3-9B7B-5C9A185DFE07}" sibTransId="{97AAD7D0-6420-4920-AAA6-C9BC725723C2}"/>
    <dgm:cxn modelId="{7B642E5E-1381-4201-A314-1113CF2BFDCB}" type="presOf" srcId="{A4751638-8FE3-4E03-8966-403696E97EA8}" destId="{6A058681-1C15-484D-B3F7-12CDFD3AA0C9}" srcOrd="0" destOrd="2" presId="urn:microsoft.com/office/officeart/2005/8/layout/hProcess6"/>
    <dgm:cxn modelId="{70FA2F5E-53BA-403C-B873-62292DEBB336}" type="presOf" srcId="{7CA3DB37-A539-44C8-8651-F125CCBE9A2C}" destId="{6A058681-1C15-484D-B3F7-12CDFD3AA0C9}" srcOrd="0" destOrd="5" presId="urn:microsoft.com/office/officeart/2005/8/layout/hProcess6"/>
    <dgm:cxn modelId="{9709DB61-4A6E-4BB1-A77B-5B90E76D9DAB}" type="presOf" srcId="{CE5C9F3B-F725-43E9-92B0-A93F63B6A495}" destId="{F6759A39-3CD8-443B-875E-629BEDE8B015}" srcOrd="0" destOrd="0" presId="urn:microsoft.com/office/officeart/2005/8/layout/hProcess6"/>
    <dgm:cxn modelId="{FDC1CA42-1D10-4FBB-A4C9-FF9BEF689BC0}" srcId="{6C175FCE-5A20-4CDC-B628-D0629C93CE7C}" destId="{A4751638-8FE3-4E03-8966-403696E97EA8}" srcOrd="1" destOrd="0" parTransId="{E4DA15FF-0B20-4FFB-8E0E-B2746A0C582C}" sibTransId="{DE8C3A54-C853-4CF0-AD5D-5ABCAA902216}"/>
    <dgm:cxn modelId="{9F6C2548-B477-4F85-AED8-0C61F6A74458}" srcId="{5705BB9C-C6EF-4FE4-A4AB-546B91106231}" destId="{4E34DF47-10AD-4981-BDA0-2FDEB0FAF4E8}" srcOrd="1" destOrd="0" parTransId="{DBE2A1AA-AB6A-405F-BB04-91EC9F146D2B}" sibTransId="{B3E555C1-B10F-4F7A-9A09-896FFB5895BD}"/>
    <dgm:cxn modelId="{8C554C4D-7C06-4EDB-9623-10A430F7B965}" srcId="{5705BB9C-C6EF-4FE4-A4AB-546B91106231}" destId="{5DB6D1D9-DDBD-4BC6-8BFC-51FB11BDA9AF}" srcOrd="2" destOrd="0" parTransId="{46D9FE45-0C2B-4B97-B4C1-6DB5ECFAA671}" sibTransId="{AE0B3201-EEB4-4E14-89F9-2A65A2BEAEFE}"/>
    <dgm:cxn modelId="{E8AC496F-3580-4E26-984A-4FB70D56FD25}" type="presOf" srcId="{1A05A61C-72FD-437D-A389-E24E906D2C2C}" destId="{594CB019-B2B4-4931-ADB4-EFAF635294C1}" srcOrd="0" destOrd="0" presId="urn:microsoft.com/office/officeart/2005/8/layout/hProcess6"/>
    <dgm:cxn modelId="{F91AF372-243A-4D8A-8804-CB1A9C2157A7}" type="presOf" srcId="{C5E32D1E-72E1-4D61-8072-E088AE34464C}" destId="{6A058681-1C15-484D-B3F7-12CDFD3AA0C9}" srcOrd="0" destOrd="3" presId="urn:microsoft.com/office/officeart/2005/8/layout/hProcess6"/>
    <dgm:cxn modelId="{C8FB1373-1B25-4605-A907-E076FC9A28E0}" type="presOf" srcId="{1A05A61C-72FD-437D-A389-E24E906D2C2C}" destId="{59BD0261-AE27-43EC-9D24-6AE45DEDE98A}" srcOrd="1" destOrd="0" presId="urn:microsoft.com/office/officeart/2005/8/layout/hProcess6"/>
    <dgm:cxn modelId="{4F166456-2C25-4A22-BBF8-292DD5AB920E}" type="presOf" srcId="{6C175FCE-5A20-4CDC-B628-D0629C93CE7C}" destId="{6A058681-1C15-484D-B3F7-12CDFD3AA0C9}" srcOrd="0" destOrd="0" presId="urn:microsoft.com/office/officeart/2005/8/layout/hProcess6"/>
    <dgm:cxn modelId="{AF178E56-4525-42BD-8ADD-BA80DED168B1}" type="presOf" srcId="{FEE7E003-BCC2-4D37-8925-60883B864BFC}" destId="{92BD37F7-9A21-49B0-B7A2-7FCAA5816282}" srcOrd="1" destOrd="4" presId="urn:microsoft.com/office/officeart/2005/8/layout/hProcess6"/>
    <dgm:cxn modelId="{C8124C83-81D2-4AB4-9E4B-92E71520D2B7}" srcId="{4E34DF47-10AD-4981-BDA0-2FDEB0FAF4E8}" destId="{1A05A61C-72FD-437D-A389-E24E906D2C2C}" srcOrd="0" destOrd="0" parTransId="{B6D40757-1099-49CA-917E-DEB1A443CB43}" sibTransId="{A4E70C2D-15A1-437D-B386-92BB078A650F}"/>
    <dgm:cxn modelId="{05C6B585-279E-4DCB-89BD-19E348C61A06}" type="presOf" srcId="{4E34DF47-10AD-4981-BDA0-2FDEB0FAF4E8}" destId="{F23DBDEA-ED5F-410F-8367-3060EBF77352}" srcOrd="0" destOrd="0" presId="urn:microsoft.com/office/officeart/2005/8/layout/hProcess6"/>
    <dgm:cxn modelId="{D721018B-4F90-43F7-9B32-F186544D864A}" type="presOf" srcId="{2E816E86-872A-48CA-A187-F23CCD002891}" destId="{92BD37F7-9A21-49B0-B7A2-7FCAA5816282}" srcOrd="1" destOrd="1" presId="urn:microsoft.com/office/officeart/2005/8/layout/hProcess6"/>
    <dgm:cxn modelId="{1BB3BCA6-7A12-4C02-BAF2-A78E719B4889}" type="presOf" srcId="{5DB6D1D9-DDBD-4BC6-8BFC-51FB11BDA9AF}" destId="{902BB8E4-E3B7-451A-80D1-7F0AE3818FB4}" srcOrd="0" destOrd="0" presId="urn:microsoft.com/office/officeart/2005/8/layout/hProcess6"/>
    <dgm:cxn modelId="{9E5BACB4-B0A0-4093-858A-252D434AC569}" type="presOf" srcId="{92B5F456-4E47-4895-83BE-C61BC7450AA3}" destId="{1D99FCEF-5AB3-4E6F-AD13-C1C3E1E8DBB6}" srcOrd="0" destOrd="0" presId="urn:microsoft.com/office/officeart/2005/8/layout/hProcess6"/>
    <dgm:cxn modelId="{12F92AB5-CD91-467A-9C35-A637D0BFA254}" srcId="{6C175FCE-5A20-4CDC-B628-D0629C93CE7C}" destId="{C5E32D1E-72E1-4D61-8072-E088AE34464C}" srcOrd="2" destOrd="0" parTransId="{10EB7D84-4C58-4E70-913F-EBEFD89A379B}" sibTransId="{1BA12DD2-2943-4F23-B426-D09E99723D2D}"/>
    <dgm:cxn modelId="{855546B7-45CA-4F43-9F50-9F6E28164421}" type="presOf" srcId="{7CA3DB37-A539-44C8-8651-F125CCBE9A2C}" destId="{92BD37F7-9A21-49B0-B7A2-7FCAA5816282}" srcOrd="1" destOrd="5" presId="urn:microsoft.com/office/officeart/2005/8/layout/hProcess6"/>
    <dgm:cxn modelId="{7CB2A9B9-72FD-42DD-B6D4-44E955963BEA}" type="presOf" srcId="{5705BB9C-C6EF-4FE4-A4AB-546B91106231}" destId="{C5EDB239-3D66-43CE-839C-4AF914B56452}" srcOrd="0" destOrd="0" presId="urn:microsoft.com/office/officeart/2005/8/layout/hProcess6"/>
    <dgm:cxn modelId="{B2575ABA-91A7-4C79-B1C6-C90AA117F065}" type="presOf" srcId="{2E816E86-872A-48CA-A187-F23CCD002891}" destId="{6A058681-1C15-484D-B3F7-12CDFD3AA0C9}" srcOrd="0" destOrd="1" presId="urn:microsoft.com/office/officeart/2005/8/layout/hProcess6"/>
    <dgm:cxn modelId="{1782E7C2-7AC9-4D1F-8ACE-2A41B78F577B}" type="presOf" srcId="{92B5F456-4E47-4895-83BE-C61BC7450AA3}" destId="{BF147B4C-F1FD-4966-AD63-34AFFD33FF3B}" srcOrd="1" destOrd="0" presId="urn:microsoft.com/office/officeart/2005/8/layout/hProcess6"/>
    <dgm:cxn modelId="{D64BA7C4-2C3E-49FD-A6E3-B51342911AB9}" type="presOf" srcId="{6C175FCE-5A20-4CDC-B628-D0629C93CE7C}" destId="{92BD37F7-9A21-49B0-B7A2-7FCAA5816282}" srcOrd="1" destOrd="0" presId="urn:microsoft.com/office/officeart/2005/8/layout/hProcess6"/>
    <dgm:cxn modelId="{6A4E29C7-6065-4766-974C-7EF56A2695F2}" srcId="{5705BB9C-C6EF-4FE4-A4AB-546B91106231}" destId="{CE5C9F3B-F725-43E9-92B0-A93F63B6A495}" srcOrd="0" destOrd="0" parTransId="{F0DA6A31-596A-45A1-8069-45C22DC0678F}" sibTransId="{DEC0AF7C-7375-4176-93CE-ECD989C37876}"/>
    <dgm:cxn modelId="{B24496D4-EBCA-4CBA-9E99-3A34D1AED2CF}" type="presOf" srcId="{C5E32D1E-72E1-4D61-8072-E088AE34464C}" destId="{92BD37F7-9A21-49B0-B7A2-7FCAA5816282}" srcOrd="1" destOrd="3" presId="urn:microsoft.com/office/officeart/2005/8/layout/hProcess6"/>
    <dgm:cxn modelId="{24007BE9-094F-4609-865D-90F9325B743C}" srcId="{CE5C9F3B-F725-43E9-92B0-A93F63B6A495}" destId="{92B5F456-4E47-4895-83BE-C61BC7450AA3}" srcOrd="0" destOrd="0" parTransId="{71004471-DAFE-432A-9BFB-F5B5177B733F}" sibTransId="{F344912A-CF1B-4D0C-A423-B37982DDF7DD}"/>
    <dgm:cxn modelId="{7C1081EE-328A-4013-8704-BF8407CA7C5F}" type="presOf" srcId="{A4751638-8FE3-4E03-8966-403696E97EA8}" destId="{92BD37F7-9A21-49B0-B7A2-7FCAA5816282}" srcOrd="1" destOrd="2" presId="urn:microsoft.com/office/officeart/2005/8/layout/hProcess6"/>
    <dgm:cxn modelId="{DCEDCDF9-757E-4292-80D1-6916FD6D9FE2}" srcId="{5DB6D1D9-DDBD-4BC6-8BFC-51FB11BDA9AF}" destId="{7CA3DB37-A539-44C8-8651-F125CCBE9A2C}" srcOrd="1" destOrd="0" parTransId="{E55CDA5E-7589-495A-93CA-C6845B3E8C02}" sibTransId="{1C7BB401-2411-4FFB-9BFC-83D3580A5D9B}"/>
    <dgm:cxn modelId="{C8518846-7237-4083-B469-3B6636F05C48}" type="presParOf" srcId="{C5EDB239-3D66-43CE-839C-4AF914B56452}" destId="{8B071336-627D-41BE-8E19-4BD03CD6CCE7}" srcOrd="0" destOrd="0" presId="urn:microsoft.com/office/officeart/2005/8/layout/hProcess6"/>
    <dgm:cxn modelId="{58D19A78-6BDC-4774-9516-29388B4B0FE7}" type="presParOf" srcId="{8B071336-627D-41BE-8E19-4BD03CD6CCE7}" destId="{022709B8-7C04-4A85-B537-C7AB01B09E63}" srcOrd="0" destOrd="0" presId="urn:microsoft.com/office/officeart/2005/8/layout/hProcess6"/>
    <dgm:cxn modelId="{08D3DCC6-3965-4AEC-87F8-D4CAB9C6B40A}" type="presParOf" srcId="{8B071336-627D-41BE-8E19-4BD03CD6CCE7}" destId="{1D99FCEF-5AB3-4E6F-AD13-C1C3E1E8DBB6}" srcOrd="1" destOrd="0" presId="urn:microsoft.com/office/officeart/2005/8/layout/hProcess6"/>
    <dgm:cxn modelId="{77C2C856-01E2-4784-A49E-1A26FE6D21E0}" type="presParOf" srcId="{8B071336-627D-41BE-8E19-4BD03CD6CCE7}" destId="{BF147B4C-F1FD-4966-AD63-34AFFD33FF3B}" srcOrd="2" destOrd="0" presId="urn:microsoft.com/office/officeart/2005/8/layout/hProcess6"/>
    <dgm:cxn modelId="{98D07D97-C3F0-4866-A0BD-A351B501632E}" type="presParOf" srcId="{8B071336-627D-41BE-8E19-4BD03CD6CCE7}" destId="{F6759A39-3CD8-443B-875E-629BEDE8B015}" srcOrd="3" destOrd="0" presId="urn:microsoft.com/office/officeart/2005/8/layout/hProcess6"/>
    <dgm:cxn modelId="{A9235A34-F611-4D90-A7B2-971D9BE0127F}" type="presParOf" srcId="{C5EDB239-3D66-43CE-839C-4AF914B56452}" destId="{6C5CF794-F9A3-4FA6-9871-F1E38C71B59E}" srcOrd="1" destOrd="0" presId="urn:microsoft.com/office/officeart/2005/8/layout/hProcess6"/>
    <dgm:cxn modelId="{71EE0AB5-0D72-4447-85A5-8F8C457CD3C6}" type="presParOf" srcId="{C5EDB239-3D66-43CE-839C-4AF914B56452}" destId="{7516D486-E854-4510-BA7E-97E0BFD0A025}" srcOrd="2" destOrd="0" presId="urn:microsoft.com/office/officeart/2005/8/layout/hProcess6"/>
    <dgm:cxn modelId="{98B93D5B-2F9B-4A65-8346-0B9701538554}" type="presParOf" srcId="{7516D486-E854-4510-BA7E-97E0BFD0A025}" destId="{E2D78274-020D-49F4-8C7F-8714A3EF8BA5}" srcOrd="0" destOrd="0" presId="urn:microsoft.com/office/officeart/2005/8/layout/hProcess6"/>
    <dgm:cxn modelId="{6EE1A9C7-FEA3-42C3-B892-6B00D4E0B82A}" type="presParOf" srcId="{7516D486-E854-4510-BA7E-97E0BFD0A025}" destId="{594CB019-B2B4-4931-ADB4-EFAF635294C1}" srcOrd="1" destOrd="0" presId="urn:microsoft.com/office/officeart/2005/8/layout/hProcess6"/>
    <dgm:cxn modelId="{756FD6FD-B269-4EDA-8466-9EBDBFAF9C3B}" type="presParOf" srcId="{7516D486-E854-4510-BA7E-97E0BFD0A025}" destId="{59BD0261-AE27-43EC-9D24-6AE45DEDE98A}" srcOrd="2" destOrd="0" presId="urn:microsoft.com/office/officeart/2005/8/layout/hProcess6"/>
    <dgm:cxn modelId="{3CD59C00-A951-4216-B71F-F11477DE59F2}" type="presParOf" srcId="{7516D486-E854-4510-BA7E-97E0BFD0A025}" destId="{F23DBDEA-ED5F-410F-8367-3060EBF77352}" srcOrd="3" destOrd="0" presId="urn:microsoft.com/office/officeart/2005/8/layout/hProcess6"/>
    <dgm:cxn modelId="{8A68D1EE-9529-4F7F-B661-EA271424C7F7}" type="presParOf" srcId="{C5EDB239-3D66-43CE-839C-4AF914B56452}" destId="{FC534183-D609-4A56-882D-06397228F40D}" srcOrd="3" destOrd="0" presId="urn:microsoft.com/office/officeart/2005/8/layout/hProcess6"/>
    <dgm:cxn modelId="{D411EEB7-3C0B-42E6-A9EF-FF616109AD69}" type="presParOf" srcId="{C5EDB239-3D66-43CE-839C-4AF914B56452}" destId="{774A5835-5B75-43BE-B43A-08DB77D95662}" srcOrd="4" destOrd="0" presId="urn:microsoft.com/office/officeart/2005/8/layout/hProcess6"/>
    <dgm:cxn modelId="{F8FEEF1C-81CF-4B37-A623-5C954CE20D9B}" type="presParOf" srcId="{774A5835-5B75-43BE-B43A-08DB77D95662}" destId="{4618A745-2835-42E6-8556-C9519B6AA3E7}" srcOrd="0" destOrd="0" presId="urn:microsoft.com/office/officeart/2005/8/layout/hProcess6"/>
    <dgm:cxn modelId="{171516C4-6EE5-4061-9870-6959A6E3137B}" type="presParOf" srcId="{774A5835-5B75-43BE-B43A-08DB77D95662}" destId="{6A058681-1C15-484D-B3F7-12CDFD3AA0C9}" srcOrd="1" destOrd="0" presId="urn:microsoft.com/office/officeart/2005/8/layout/hProcess6"/>
    <dgm:cxn modelId="{C7CE2198-6857-48B3-BAFA-2B89476ABD99}" type="presParOf" srcId="{774A5835-5B75-43BE-B43A-08DB77D95662}" destId="{92BD37F7-9A21-49B0-B7A2-7FCAA5816282}" srcOrd="2" destOrd="0" presId="urn:microsoft.com/office/officeart/2005/8/layout/hProcess6"/>
    <dgm:cxn modelId="{C686F2A9-4C49-43F8-BCAD-1A6702B5B78F}" type="presParOf" srcId="{774A5835-5B75-43BE-B43A-08DB77D95662}" destId="{902BB8E4-E3B7-451A-80D1-7F0AE3818FB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30BBE1-4838-48E2-BFDD-AA1BB73C5F3E}" type="doc">
      <dgm:prSet loTypeId="urn:microsoft.com/office/officeart/2005/8/layout/h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E8514C38-FEB0-4570-AAD7-7AFCD618A78F}">
      <dgm:prSet phldrT="[Texto]" custT="1"/>
      <dgm:spPr/>
      <dgm:t>
        <a:bodyPr anchor="ctr"/>
        <a:lstStyle/>
        <a:p>
          <a:r>
            <a:rPr lang="es-ES" sz="800" dirty="0">
              <a:solidFill>
                <a:srgbClr val="FF0000"/>
              </a:solidFill>
            </a:rPr>
            <a:t>Ley 1098 de 2006 </a:t>
          </a:r>
          <a:r>
            <a:rPr lang="es-ES" sz="800" dirty="0"/>
            <a:t>Artículo 211–Código de la Infancia y la </a:t>
          </a:r>
          <a:r>
            <a:rPr lang="es-CO" sz="800" dirty="0"/>
            <a:t>Adolescencia</a:t>
          </a:r>
        </a:p>
      </dgm:t>
    </dgm:pt>
    <dgm:pt modelId="{62536E52-4CA3-42B5-BDA4-29C087954FD3}" type="parTrans" cxnId="{66981F5D-8C81-47E7-886E-1B0C24B06EFC}">
      <dgm:prSet/>
      <dgm:spPr/>
      <dgm:t>
        <a:bodyPr/>
        <a:lstStyle/>
        <a:p>
          <a:endParaRPr lang="es-CO"/>
        </a:p>
      </dgm:t>
    </dgm:pt>
    <dgm:pt modelId="{54C0F4A6-22F5-445B-B278-F8A2C887BB2A}" type="sibTrans" cxnId="{66981F5D-8C81-47E7-886E-1B0C24B06EFC}">
      <dgm:prSet/>
      <dgm:spPr/>
      <dgm:t>
        <a:bodyPr/>
        <a:lstStyle/>
        <a:p>
          <a:endParaRPr lang="es-CO"/>
        </a:p>
      </dgm:t>
    </dgm:pt>
    <dgm:pt modelId="{7479FFFB-115A-4D7F-BED6-08F534D8D4D1}">
      <dgm:prSet phldrT="[Texto]" custT="1"/>
      <dgm:spPr/>
      <dgm:t>
        <a:bodyPr anchor="t"/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FF0000"/>
              </a:solidFill>
              <a:latin typeface="Arial"/>
              <a:ea typeface="+mn-ea"/>
              <a:cs typeface="+mn-cs"/>
            </a:rPr>
            <a:t>Ley 975 de 2005 </a:t>
          </a:r>
          <a:r>
            <a:rPr lang="es-ES" sz="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Artículo 35 – Ley de Justicia y Paz</a:t>
          </a:r>
          <a:endParaRPr lang="es-CO" sz="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72D7EC85-F89D-4ED5-8D64-2CDBACFC79D7}" type="parTrans" cxnId="{1E183F96-933E-41B0-B3C9-9AD798654C42}">
      <dgm:prSet/>
      <dgm:spPr/>
      <dgm:t>
        <a:bodyPr/>
        <a:lstStyle/>
        <a:p>
          <a:endParaRPr lang="es-CO"/>
        </a:p>
      </dgm:t>
    </dgm:pt>
    <dgm:pt modelId="{59D25BF0-1D97-45F8-ADB0-B81EAA2530DA}" type="sibTrans" cxnId="{1E183F96-933E-41B0-B3C9-9AD798654C42}">
      <dgm:prSet/>
      <dgm:spPr/>
      <dgm:t>
        <a:bodyPr/>
        <a:lstStyle/>
        <a:p>
          <a:endParaRPr lang="es-CO"/>
        </a:p>
      </dgm:t>
    </dgm:pt>
    <dgm:pt modelId="{A4AD130B-9603-46FC-9C45-C756304F9FE8}">
      <dgm:prSet phldrT="[Texto]" custT="1"/>
      <dgm:spPr/>
      <dgm:t>
        <a:bodyPr anchor="ctr"/>
        <a:lstStyle/>
        <a:p>
          <a:r>
            <a:rPr lang="es-ES" sz="800" kern="1200" dirty="0">
              <a:solidFill>
                <a:srgbClr val="FF0000"/>
              </a:solidFill>
              <a:latin typeface="Arial"/>
              <a:ea typeface="+mn-ea"/>
              <a:cs typeface="+mn-cs"/>
            </a:rPr>
            <a:t>Ley 1367 de 2009  </a:t>
          </a:r>
          <a:r>
            <a:rPr lang="es-ES" sz="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conciliación en la jurisdicción de lo contencioso administrativo</a:t>
          </a:r>
          <a:endParaRPr lang="es-CO" sz="800" kern="1200" dirty="0"/>
        </a:p>
      </dgm:t>
    </dgm:pt>
    <dgm:pt modelId="{0950FDBF-49A6-4D0E-B62E-E306BE4F4F05}" type="parTrans" cxnId="{E10FA8B7-68A8-4D21-876C-286091F24AAC}">
      <dgm:prSet/>
      <dgm:spPr/>
      <dgm:t>
        <a:bodyPr/>
        <a:lstStyle/>
        <a:p>
          <a:endParaRPr lang="es-CO"/>
        </a:p>
      </dgm:t>
    </dgm:pt>
    <dgm:pt modelId="{BC43CEB2-CDB1-47D9-BA54-792E186AC398}" type="sibTrans" cxnId="{E10FA8B7-68A8-4D21-876C-286091F24AAC}">
      <dgm:prSet/>
      <dgm:spPr/>
      <dgm:t>
        <a:bodyPr/>
        <a:lstStyle/>
        <a:p>
          <a:endParaRPr lang="es-CO"/>
        </a:p>
      </dgm:t>
    </dgm:pt>
    <dgm:pt modelId="{5D9D6556-EE85-47E0-B043-7F87EC0F0A17}">
      <dgm:prSet phldrT="[Texto]" custT="1"/>
      <dgm:spPr/>
      <dgm:t>
        <a:bodyPr anchor="ctr"/>
        <a:lstStyle/>
        <a:p>
          <a:r>
            <a:rPr lang="es-CO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E</a:t>
          </a:r>
          <a:r>
            <a:rPr lang="es-ES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n relación  con     los artículos 32 y 47 modifica el nombre de la Procuraduría Delegada para la Defensa del Menor y la familia, a</a:t>
          </a:r>
          <a:endParaRPr lang="es-CO" sz="1000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  <a:p>
          <a:r>
            <a:rPr lang="es-ES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Procuraduría Delegada para la defensa de los derechos de la Infancia, la</a:t>
          </a:r>
          <a:endParaRPr lang="es-CO" sz="1000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  <a:p>
          <a:r>
            <a:rPr lang="es-CO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Adolescencia y la Familia.</a:t>
          </a:r>
        </a:p>
      </dgm:t>
    </dgm:pt>
    <dgm:pt modelId="{A6A7AB21-73EC-49C7-89F4-29DD39A469C6}" type="parTrans" cxnId="{E55E2ED2-A119-48CA-BF0F-860F0E563FA2}">
      <dgm:prSet/>
      <dgm:spPr/>
      <dgm:t>
        <a:bodyPr/>
        <a:lstStyle/>
        <a:p>
          <a:endParaRPr lang="es-CO"/>
        </a:p>
      </dgm:t>
    </dgm:pt>
    <dgm:pt modelId="{F535CB4B-18B1-42A3-8904-C32D13A47588}" type="sibTrans" cxnId="{E55E2ED2-A119-48CA-BF0F-860F0E563FA2}">
      <dgm:prSet/>
      <dgm:spPr/>
      <dgm:t>
        <a:bodyPr/>
        <a:lstStyle/>
        <a:p>
          <a:endParaRPr lang="es-CO"/>
        </a:p>
      </dgm:t>
    </dgm:pt>
    <dgm:pt modelId="{EF31E6F8-4BC2-449C-BCDC-AA73188988D3}">
      <dgm:prSet phldrT="[Texto]" custT="1"/>
      <dgm:spPr/>
      <dgm:t>
        <a:bodyPr anchor="t"/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En la que se </a:t>
          </a:r>
          <a:r>
            <a:rPr lang="es-ES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estableció que para efectos de la mencionada norma se crearía una Procuraduría Judicial para la Justicia y la Paz, con competencia nacional, para el cumplimiento de sus funciones constitucionales y legales.</a:t>
          </a:r>
          <a:endParaRPr lang="es-CO" sz="1000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9AA1DF7F-44C1-4054-9CE3-EC2D3EE046BB}" type="parTrans" cxnId="{44BE5EAD-9785-4A5E-B2F1-3B0FB904749A}">
      <dgm:prSet/>
      <dgm:spPr/>
      <dgm:t>
        <a:bodyPr/>
        <a:lstStyle/>
        <a:p>
          <a:endParaRPr lang="es-CO"/>
        </a:p>
      </dgm:t>
    </dgm:pt>
    <dgm:pt modelId="{7E8DB1FD-95E2-483F-9C4A-77EE6EC688DE}" type="sibTrans" cxnId="{44BE5EAD-9785-4A5E-B2F1-3B0FB904749A}">
      <dgm:prSet/>
      <dgm:spPr/>
      <dgm:t>
        <a:bodyPr/>
        <a:lstStyle/>
        <a:p>
          <a:endParaRPr lang="es-CO"/>
        </a:p>
      </dgm:t>
    </dgm:pt>
    <dgm:pt modelId="{445F2E4F-C90D-494E-8291-827E89CEB392}">
      <dgm:prSet phldrT="[Texto]" custT="1"/>
      <dgm:spPr/>
      <dgm:t>
        <a:bodyPr anchor="ctr"/>
        <a:lstStyle/>
        <a:p>
          <a:r>
            <a:rPr lang="es-ES" sz="900" kern="1200" dirty="0"/>
            <a:t>Se dio origen a la Delegada para la Conciliación Administrativa adicionándose un inciso al parágrafo del artículo 28 relacionado con las funciones de intervención; incorporándose un inciso al artículo 36 y otro al 37 y un parágrafo al artículo 44</a:t>
          </a:r>
          <a:endParaRPr lang="es-CO" sz="900" kern="1200" dirty="0"/>
        </a:p>
      </dgm:t>
    </dgm:pt>
    <dgm:pt modelId="{0FE60D08-B21C-40E7-AB07-EE732AEC7725}" type="parTrans" cxnId="{DDBBFAA6-962D-4892-93E0-B4BE0C24B722}">
      <dgm:prSet/>
      <dgm:spPr/>
      <dgm:t>
        <a:bodyPr/>
        <a:lstStyle/>
        <a:p>
          <a:endParaRPr lang="es-CO"/>
        </a:p>
      </dgm:t>
    </dgm:pt>
    <dgm:pt modelId="{1163E60F-745A-4458-9CB6-5781FD8DD14C}" type="sibTrans" cxnId="{DDBBFAA6-962D-4892-93E0-B4BE0C24B722}">
      <dgm:prSet/>
      <dgm:spPr/>
      <dgm:t>
        <a:bodyPr/>
        <a:lstStyle/>
        <a:p>
          <a:endParaRPr lang="es-CO"/>
        </a:p>
      </dgm:t>
    </dgm:pt>
    <dgm:pt modelId="{A791F96A-F36B-40C6-9BE7-784453AFFEDB}">
      <dgm:prSet/>
      <dgm:spPr/>
      <dgm:t>
        <a:bodyPr/>
        <a:lstStyle/>
        <a:p>
          <a:r>
            <a:rPr lang="es-CO" dirty="0">
              <a:solidFill>
                <a:srgbClr val="FF0000"/>
              </a:solidFill>
            </a:rPr>
            <a:t>Decreto 2246 de 2011,</a:t>
          </a:r>
          <a:r>
            <a:rPr lang="es-ES" dirty="0"/>
            <a:t>cumplimiento a las funciones señaladas las Leyes 1424 de 2010 y 1448 de 2011,</a:t>
          </a:r>
          <a:endParaRPr lang="es-CO" dirty="0"/>
        </a:p>
      </dgm:t>
    </dgm:pt>
    <dgm:pt modelId="{3300ECC9-74D3-4DFC-B378-CAE119B0DF17}" type="parTrans" cxnId="{33C78420-E5EE-464F-B2D7-A77821AFFAFF}">
      <dgm:prSet/>
      <dgm:spPr/>
      <dgm:t>
        <a:bodyPr/>
        <a:lstStyle/>
        <a:p>
          <a:endParaRPr lang="es-CO"/>
        </a:p>
      </dgm:t>
    </dgm:pt>
    <dgm:pt modelId="{23E94487-522C-4224-B060-04D36C71F351}" type="sibTrans" cxnId="{33C78420-E5EE-464F-B2D7-A77821AFFAFF}">
      <dgm:prSet/>
      <dgm:spPr/>
      <dgm:t>
        <a:bodyPr/>
        <a:lstStyle/>
        <a:p>
          <a:endParaRPr lang="es-CO"/>
        </a:p>
      </dgm:t>
    </dgm:pt>
    <dgm:pt modelId="{59936243-6D0A-4C1C-BF31-95CF2849A01A}">
      <dgm:prSet custT="1"/>
      <dgm:spPr/>
      <dgm:t>
        <a:bodyPr/>
        <a:lstStyle/>
        <a:p>
          <a:r>
            <a:rPr lang="es-ES" sz="900" dirty="0"/>
            <a:t>A efectos de garantizar a las víctimas del conflicto armado, el establecimiento de la verdad, la justicia y la reparación de daños que hayan sufrido por parte de grupos organizados al margen de la ley</a:t>
          </a:r>
          <a:endParaRPr lang="es-CO" sz="900" dirty="0"/>
        </a:p>
      </dgm:t>
    </dgm:pt>
    <dgm:pt modelId="{22FF91CB-0738-430E-A1E0-F82C352573B9}" type="parTrans" cxnId="{9BE78D51-778F-4458-92B7-BF4E517E5E4B}">
      <dgm:prSet/>
      <dgm:spPr/>
      <dgm:t>
        <a:bodyPr/>
        <a:lstStyle/>
        <a:p>
          <a:endParaRPr lang="es-CO"/>
        </a:p>
      </dgm:t>
    </dgm:pt>
    <dgm:pt modelId="{5FEEC7D4-C0FE-4F45-800C-E4A64CB0F3E7}" type="sibTrans" cxnId="{9BE78D51-778F-4458-92B7-BF4E517E5E4B}">
      <dgm:prSet/>
      <dgm:spPr/>
      <dgm:t>
        <a:bodyPr/>
        <a:lstStyle/>
        <a:p>
          <a:endParaRPr lang="es-CO"/>
        </a:p>
      </dgm:t>
    </dgm:pt>
    <dgm:pt modelId="{2BB60B16-1A0A-4356-A53A-A9A3A0CC16EF}">
      <dgm:prSet/>
      <dgm:spPr/>
      <dgm:t>
        <a:bodyPr/>
        <a:lstStyle/>
        <a:p>
          <a:r>
            <a:rPr lang="es-CO" dirty="0">
              <a:solidFill>
                <a:srgbClr val="FF0000"/>
              </a:solidFill>
            </a:rPr>
            <a:t>Decreto 1511 de 2018</a:t>
          </a:r>
        </a:p>
      </dgm:t>
    </dgm:pt>
    <dgm:pt modelId="{953F60D2-8879-46E1-B07C-083FD698C9D5}" type="parTrans" cxnId="{406B72DD-EB35-4F3C-A195-21508D131F64}">
      <dgm:prSet/>
      <dgm:spPr/>
      <dgm:t>
        <a:bodyPr/>
        <a:lstStyle/>
        <a:p>
          <a:endParaRPr lang="es-CO"/>
        </a:p>
      </dgm:t>
    </dgm:pt>
    <dgm:pt modelId="{C8D03E12-A58A-4C33-AD86-49346CE6E902}" type="sibTrans" cxnId="{406B72DD-EB35-4F3C-A195-21508D131F64}">
      <dgm:prSet/>
      <dgm:spPr/>
      <dgm:t>
        <a:bodyPr/>
        <a:lstStyle/>
        <a:p>
          <a:endParaRPr lang="es-CO"/>
        </a:p>
      </dgm:t>
    </dgm:pt>
    <dgm:pt modelId="{2E6B9B25-9E82-4FA4-8304-C31198680175}">
      <dgm:prSet custT="1"/>
      <dgm:spPr/>
      <dgm:t>
        <a:bodyPr/>
        <a:lstStyle/>
        <a:p>
          <a:r>
            <a:rPr lang="es-ES" sz="900" dirty="0"/>
            <a:t>así como la adecuada atención, orientación, seguimiento y apoyo que requieran en su gestión ante las entidades </a:t>
          </a:r>
          <a:r>
            <a:rPr lang="es-CO" sz="900" dirty="0"/>
            <a:t>competentes encargadas de adelantar los respectivos trámites.</a:t>
          </a:r>
        </a:p>
      </dgm:t>
    </dgm:pt>
    <dgm:pt modelId="{86CCAF05-6603-4CF2-9493-E97485A3433D}" type="parTrans" cxnId="{284E4BA6-E786-4C1C-A36E-0FA47E962A6A}">
      <dgm:prSet/>
      <dgm:spPr/>
      <dgm:t>
        <a:bodyPr/>
        <a:lstStyle/>
        <a:p>
          <a:endParaRPr lang="es-CO"/>
        </a:p>
      </dgm:t>
    </dgm:pt>
    <dgm:pt modelId="{7520E5F9-BFFB-43C8-99AC-15074DEF5FC7}" type="sibTrans" cxnId="{284E4BA6-E786-4C1C-A36E-0FA47E962A6A}">
      <dgm:prSet/>
      <dgm:spPr/>
      <dgm:t>
        <a:bodyPr/>
        <a:lstStyle/>
        <a:p>
          <a:endParaRPr lang="es-CO"/>
        </a:p>
      </dgm:t>
    </dgm:pt>
    <dgm:pt modelId="{42CB7C4C-81E8-44E5-9C56-5B2DFDFE1915}">
      <dgm:prSet custT="1"/>
      <dgm:spPr/>
      <dgm:t>
        <a:bodyPr/>
        <a:lstStyle/>
        <a:p>
          <a:r>
            <a:rPr lang="es-ES" sz="900" dirty="0"/>
            <a:t>Modificación para cumplir el mandato del artículo 74 de la Ley 1922 de 2018 jurisdicción especial para la paz JEP</a:t>
          </a:r>
          <a:endParaRPr lang="es-CO" sz="900" dirty="0"/>
        </a:p>
      </dgm:t>
    </dgm:pt>
    <dgm:pt modelId="{3F441B6D-EDB6-4E31-9A5E-CA293BD936EE}" type="parTrans" cxnId="{45EB7BC5-2A09-468A-BC55-422C4E53AA2B}">
      <dgm:prSet/>
      <dgm:spPr/>
      <dgm:t>
        <a:bodyPr/>
        <a:lstStyle/>
        <a:p>
          <a:endParaRPr lang="es-CO"/>
        </a:p>
      </dgm:t>
    </dgm:pt>
    <dgm:pt modelId="{C6471924-98C9-4D98-9613-6A940FF2CEA0}" type="sibTrans" cxnId="{45EB7BC5-2A09-468A-BC55-422C4E53AA2B}">
      <dgm:prSet/>
      <dgm:spPr/>
      <dgm:t>
        <a:bodyPr/>
        <a:lstStyle/>
        <a:p>
          <a:endParaRPr lang="es-CO"/>
        </a:p>
      </dgm:t>
    </dgm:pt>
    <dgm:pt modelId="{F7CD84D9-3065-46C1-ABE8-5A6D927F512D}" type="pres">
      <dgm:prSet presAssocID="{1930BBE1-4838-48E2-BFDD-AA1BB73C5F3E}" presName="linearFlow" presStyleCnt="0">
        <dgm:presLayoutVars>
          <dgm:dir/>
          <dgm:animLvl val="lvl"/>
          <dgm:resizeHandles/>
        </dgm:presLayoutVars>
      </dgm:prSet>
      <dgm:spPr/>
    </dgm:pt>
    <dgm:pt modelId="{6C21447F-37E6-4F60-AD1D-36FC3E9EE67C}" type="pres">
      <dgm:prSet presAssocID="{E8514C38-FEB0-4570-AAD7-7AFCD618A78F}" presName="compositeNode" presStyleCnt="0">
        <dgm:presLayoutVars>
          <dgm:bulletEnabled val="1"/>
        </dgm:presLayoutVars>
      </dgm:prSet>
      <dgm:spPr/>
    </dgm:pt>
    <dgm:pt modelId="{5FE62048-096B-40F8-B5DF-1BD049B23BDB}" type="pres">
      <dgm:prSet presAssocID="{E8514C38-FEB0-4570-AAD7-7AFCD618A78F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84FC84D-F3DF-48B5-A238-35ED0AAE5B78}" type="pres">
      <dgm:prSet presAssocID="{E8514C38-FEB0-4570-AAD7-7AFCD618A78F}" presName="childNode" presStyleLbl="node1" presStyleIdx="0" presStyleCnt="5">
        <dgm:presLayoutVars>
          <dgm:bulletEnabled val="1"/>
        </dgm:presLayoutVars>
      </dgm:prSet>
      <dgm:spPr/>
    </dgm:pt>
    <dgm:pt modelId="{A653F93B-D9D8-4892-A804-3DB9756FE715}" type="pres">
      <dgm:prSet presAssocID="{E8514C38-FEB0-4570-AAD7-7AFCD618A78F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EB9A8D43-50DB-477C-8F70-EAB794F3DB3A}" type="pres">
      <dgm:prSet presAssocID="{54C0F4A6-22F5-445B-B278-F8A2C887BB2A}" presName="sibTrans" presStyleCnt="0"/>
      <dgm:spPr/>
    </dgm:pt>
    <dgm:pt modelId="{E88269D9-C61D-494C-AC75-0ED245A8A269}" type="pres">
      <dgm:prSet presAssocID="{7479FFFB-115A-4D7F-BED6-08F534D8D4D1}" presName="compositeNode" presStyleCnt="0">
        <dgm:presLayoutVars>
          <dgm:bulletEnabled val="1"/>
        </dgm:presLayoutVars>
      </dgm:prSet>
      <dgm:spPr/>
    </dgm:pt>
    <dgm:pt modelId="{82F9178E-2B07-4A17-953D-DF57CB971616}" type="pres">
      <dgm:prSet presAssocID="{7479FFFB-115A-4D7F-BED6-08F534D8D4D1}" presName="imag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4CF74B4-9C64-4850-B232-E06980313E40}" type="pres">
      <dgm:prSet presAssocID="{7479FFFB-115A-4D7F-BED6-08F534D8D4D1}" presName="childNode" presStyleLbl="node1" presStyleIdx="1" presStyleCnt="5">
        <dgm:presLayoutVars>
          <dgm:bulletEnabled val="1"/>
        </dgm:presLayoutVars>
      </dgm:prSet>
      <dgm:spPr/>
    </dgm:pt>
    <dgm:pt modelId="{C4744C10-6CA3-471F-8616-83686252ACCC}" type="pres">
      <dgm:prSet presAssocID="{7479FFFB-115A-4D7F-BED6-08F534D8D4D1}" presName="parentNode" presStyleLbl="revTx" presStyleIdx="1" presStyleCnt="5">
        <dgm:presLayoutVars>
          <dgm:chMax val="0"/>
          <dgm:bulletEnabled val="1"/>
        </dgm:presLayoutVars>
      </dgm:prSet>
      <dgm:spPr/>
    </dgm:pt>
    <dgm:pt modelId="{D3B7B2E2-5C67-4B80-81A5-3605A1186493}" type="pres">
      <dgm:prSet presAssocID="{59D25BF0-1D97-45F8-ADB0-B81EAA2530DA}" presName="sibTrans" presStyleCnt="0"/>
      <dgm:spPr/>
    </dgm:pt>
    <dgm:pt modelId="{D3C4557D-5FAA-4632-8A33-085562A60BD6}" type="pres">
      <dgm:prSet presAssocID="{A4AD130B-9603-46FC-9C45-C756304F9FE8}" presName="compositeNode" presStyleCnt="0">
        <dgm:presLayoutVars>
          <dgm:bulletEnabled val="1"/>
        </dgm:presLayoutVars>
      </dgm:prSet>
      <dgm:spPr/>
    </dgm:pt>
    <dgm:pt modelId="{3B7F50CA-9F46-4732-92C8-159C9410AF1A}" type="pres">
      <dgm:prSet presAssocID="{A4AD130B-9603-46FC-9C45-C756304F9FE8}" presName="imag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F9A9F76-6A59-4805-8408-3C0F5C435A6D}" type="pres">
      <dgm:prSet presAssocID="{A4AD130B-9603-46FC-9C45-C756304F9FE8}" presName="childNode" presStyleLbl="node1" presStyleIdx="2" presStyleCnt="5">
        <dgm:presLayoutVars>
          <dgm:bulletEnabled val="1"/>
        </dgm:presLayoutVars>
      </dgm:prSet>
      <dgm:spPr/>
    </dgm:pt>
    <dgm:pt modelId="{B6317E66-9B8F-4A44-A93C-55CF3D227019}" type="pres">
      <dgm:prSet presAssocID="{A4AD130B-9603-46FC-9C45-C756304F9FE8}" presName="parentNode" presStyleLbl="revTx" presStyleIdx="2" presStyleCnt="5" custScaleX="213080">
        <dgm:presLayoutVars>
          <dgm:chMax val="0"/>
          <dgm:bulletEnabled val="1"/>
        </dgm:presLayoutVars>
      </dgm:prSet>
      <dgm:spPr/>
    </dgm:pt>
    <dgm:pt modelId="{F2E9996F-6F92-48B0-B178-D7ED82D81B33}" type="pres">
      <dgm:prSet presAssocID="{BC43CEB2-CDB1-47D9-BA54-792E186AC398}" presName="sibTrans" presStyleCnt="0"/>
      <dgm:spPr/>
    </dgm:pt>
    <dgm:pt modelId="{06BAF405-045D-45F1-932F-354D082067F2}" type="pres">
      <dgm:prSet presAssocID="{A791F96A-F36B-40C6-9BE7-784453AFFEDB}" presName="compositeNode" presStyleCnt="0">
        <dgm:presLayoutVars>
          <dgm:bulletEnabled val="1"/>
        </dgm:presLayoutVars>
      </dgm:prSet>
      <dgm:spPr/>
    </dgm:pt>
    <dgm:pt modelId="{468EC9A6-820E-403B-9051-B1DA78E34E68}" type="pres">
      <dgm:prSet presAssocID="{A791F96A-F36B-40C6-9BE7-784453AFFEDB}" presName="imag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12122CE-1247-45F8-A78A-9B38E41F8C14}" type="pres">
      <dgm:prSet presAssocID="{A791F96A-F36B-40C6-9BE7-784453AFFEDB}" presName="childNode" presStyleLbl="node1" presStyleIdx="3" presStyleCnt="5" custScaleX="116028">
        <dgm:presLayoutVars>
          <dgm:bulletEnabled val="1"/>
        </dgm:presLayoutVars>
      </dgm:prSet>
      <dgm:spPr/>
    </dgm:pt>
    <dgm:pt modelId="{15C03210-7700-4CC2-B5E4-C276910ADF43}" type="pres">
      <dgm:prSet presAssocID="{A791F96A-F36B-40C6-9BE7-784453AFFEDB}" presName="parentNode" presStyleLbl="revTx" presStyleIdx="3" presStyleCnt="5" custLinFactNeighborX="-65554">
        <dgm:presLayoutVars>
          <dgm:chMax val="0"/>
          <dgm:bulletEnabled val="1"/>
        </dgm:presLayoutVars>
      </dgm:prSet>
      <dgm:spPr/>
    </dgm:pt>
    <dgm:pt modelId="{862AC46C-5F08-443A-939F-F4010EA2C43C}" type="pres">
      <dgm:prSet presAssocID="{23E94487-522C-4224-B060-04D36C71F351}" presName="sibTrans" presStyleCnt="0"/>
      <dgm:spPr/>
    </dgm:pt>
    <dgm:pt modelId="{6A445688-09DC-48A8-B1F7-C5D18B22A46F}" type="pres">
      <dgm:prSet presAssocID="{2BB60B16-1A0A-4356-A53A-A9A3A0CC16EF}" presName="compositeNode" presStyleCnt="0">
        <dgm:presLayoutVars>
          <dgm:bulletEnabled val="1"/>
        </dgm:presLayoutVars>
      </dgm:prSet>
      <dgm:spPr/>
    </dgm:pt>
    <dgm:pt modelId="{14F0BB44-24C2-4706-8802-21AF5670BED0}" type="pres">
      <dgm:prSet presAssocID="{2BB60B16-1A0A-4356-A53A-A9A3A0CC16EF}" presName="imag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62F8E258-C94A-47FD-BF45-D5741A2F54C9}" type="pres">
      <dgm:prSet presAssocID="{2BB60B16-1A0A-4356-A53A-A9A3A0CC16EF}" presName="childNode" presStyleLbl="node1" presStyleIdx="4" presStyleCnt="5">
        <dgm:presLayoutVars>
          <dgm:bulletEnabled val="1"/>
        </dgm:presLayoutVars>
      </dgm:prSet>
      <dgm:spPr/>
    </dgm:pt>
    <dgm:pt modelId="{3E09A131-D2AD-41B2-B9FA-11B592E68BB7}" type="pres">
      <dgm:prSet presAssocID="{2BB60B16-1A0A-4356-A53A-A9A3A0CC16EF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0236A712-A9AE-4EF0-AC15-C7121CD2E500}" type="presOf" srcId="{2E6B9B25-9E82-4FA4-8304-C31198680175}" destId="{412122CE-1247-45F8-A78A-9B38E41F8C14}" srcOrd="0" destOrd="1" presId="urn:microsoft.com/office/officeart/2005/8/layout/hList2"/>
    <dgm:cxn modelId="{33C78420-E5EE-464F-B2D7-A77821AFFAFF}" srcId="{1930BBE1-4838-48E2-BFDD-AA1BB73C5F3E}" destId="{A791F96A-F36B-40C6-9BE7-784453AFFEDB}" srcOrd="3" destOrd="0" parTransId="{3300ECC9-74D3-4DFC-B378-CAE119B0DF17}" sibTransId="{23E94487-522C-4224-B060-04D36C71F351}"/>
    <dgm:cxn modelId="{5C4D4A2C-3961-47FB-AA08-80CBB760431C}" type="presOf" srcId="{5D9D6556-EE85-47E0-B043-7F87EC0F0A17}" destId="{F84FC84D-F3DF-48B5-A238-35ED0AAE5B78}" srcOrd="0" destOrd="0" presId="urn:microsoft.com/office/officeart/2005/8/layout/hList2"/>
    <dgm:cxn modelId="{C772BA2F-E9BB-43D0-85FF-C59E5C6A396E}" type="presOf" srcId="{A4AD130B-9603-46FC-9C45-C756304F9FE8}" destId="{B6317E66-9B8F-4A44-A93C-55CF3D227019}" srcOrd="0" destOrd="0" presId="urn:microsoft.com/office/officeart/2005/8/layout/hList2"/>
    <dgm:cxn modelId="{C6C3453B-3DD6-4E4F-9F73-DE47D28BF997}" type="presOf" srcId="{E8514C38-FEB0-4570-AAD7-7AFCD618A78F}" destId="{A653F93B-D9D8-4892-A804-3DB9756FE715}" srcOrd="0" destOrd="0" presId="urn:microsoft.com/office/officeart/2005/8/layout/hList2"/>
    <dgm:cxn modelId="{66981F5D-8C81-47E7-886E-1B0C24B06EFC}" srcId="{1930BBE1-4838-48E2-BFDD-AA1BB73C5F3E}" destId="{E8514C38-FEB0-4570-AAD7-7AFCD618A78F}" srcOrd="0" destOrd="0" parTransId="{62536E52-4CA3-42B5-BDA4-29C087954FD3}" sibTransId="{54C0F4A6-22F5-445B-B278-F8A2C887BB2A}"/>
    <dgm:cxn modelId="{58C96670-4639-4BD6-81B7-32CB726803E1}" type="presOf" srcId="{59936243-6D0A-4C1C-BF31-95CF2849A01A}" destId="{412122CE-1247-45F8-A78A-9B38E41F8C14}" srcOrd="0" destOrd="0" presId="urn:microsoft.com/office/officeart/2005/8/layout/hList2"/>
    <dgm:cxn modelId="{9BE78D51-778F-4458-92B7-BF4E517E5E4B}" srcId="{A791F96A-F36B-40C6-9BE7-784453AFFEDB}" destId="{59936243-6D0A-4C1C-BF31-95CF2849A01A}" srcOrd="0" destOrd="0" parTransId="{22FF91CB-0738-430E-A1E0-F82C352573B9}" sibTransId="{5FEEC7D4-C0FE-4F45-800C-E4A64CB0F3E7}"/>
    <dgm:cxn modelId="{43A40058-18CD-4814-947E-1AC123EB9B93}" type="presOf" srcId="{7479FFFB-115A-4D7F-BED6-08F534D8D4D1}" destId="{C4744C10-6CA3-471F-8616-83686252ACCC}" srcOrd="0" destOrd="0" presId="urn:microsoft.com/office/officeart/2005/8/layout/hList2"/>
    <dgm:cxn modelId="{1E183F96-933E-41B0-B3C9-9AD798654C42}" srcId="{1930BBE1-4838-48E2-BFDD-AA1BB73C5F3E}" destId="{7479FFFB-115A-4D7F-BED6-08F534D8D4D1}" srcOrd="1" destOrd="0" parTransId="{72D7EC85-F89D-4ED5-8D64-2CDBACFC79D7}" sibTransId="{59D25BF0-1D97-45F8-ADB0-B81EAA2530DA}"/>
    <dgm:cxn modelId="{70A809A6-3194-47CF-91F6-6855DE112246}" type="presOf" srcId="{A791F96A-F36B-40C6-9BE7-784453AFFEDB}" destId="{15C03210-7700-4CC2-B5E4-C276910ADF43}" srcOrd="0" destOrd="0" presId="urn:microsoft.com/office/officeart/2005/8/layout/hList2"/>
    <dgm:cxn modelId="{284E4BA6-E786-4C1C-A36E-0FA47E962A6A}" srcId="{A791F96A-F36B-40C6-9BE7-784453AFFEDB}" destId="{2E6B9B25-9E82-4FA4-8304-C31198680175}" srcOrd="1" destOrd="0" parTransId="{86CCAF05-6603-4CF2-9493-E97485A3433D}" sibTransId="{7520E5F9-BFFB-43C8-99AC-15074DEF5FC7}"/>
    <dgm:cxn modelId="{DDBBFAA6-962D-4892-93E0-B4BE0C24B722}" srcId="{A4AD130B-9603-46FC-9C45-C756304F9FE8}" destId="{445F2E4F-C90D-494E-8291-827E89CEB392}" srcOrd="0" destOrd="0" parTransId="{0FE60D08-B21C-40E7-AB07-EE732AEC7725}" sibTransId="{1163E60F-745A-4458-9CB6-5781FD8DD14C}"/>
    <dgm:cxn modelId="{35E1CDAA-4E52-4817-8EF9-31F391401368}" type="presOf" srcId="{EF31E6F8-4BC2-449C-BCDC-AA73188988D3}" destId="{14CF74B4-9C64-4850-B232-E06980313E40}" srcOrd="0" destOrd="0" presId="urn:microsoft.com/office/officeart/2005/8/layout/hList2"/>
    <dgm:cxn modelId="{44BE5EAD-9785-4A5E-B2F1-3B0FB904749A}" srcId="{7479FFFB-115A-4D7F-BED6-08F534D8D4D1}" destId="{EF31E6F8-4BC2-449C-BCDC-AA73188988D3}" srcOrd="0" destOrd="0" parTransId="{9AA1DF7F-44C1-4054-9CE3-EC2D3EE046BB}" sibTransId="{7E8DB1FD-95E2-483F-9C4A-77EE6EC688DE}"/>
    <dgm:cxn modelId="{E10FA8B7-68A8-4D21-876C-286091F24AAC}" srcId="{1930BBE1-4838-48E2-BFDD-AA1BB73C5F3E}" destId="{A4AD130B-9603-46FC-9C45-C756304F9FE8}" srcOrd="2" destOrd="0" parTransId="{0950FDBF-49A6-4D0E-B62E-E306BE4F4F05}" sibTransId="{BC43CEB2-CDB1-47D9-BA54-792E186AC398}"/>
    <dgm:cxn modelId="{5339D9BB-C3C0-4636-9515-525368E27ADF}" type="presOf" srcId="{1930BBE1-4838-48E2-BFDD-AA1BB73C5F3E}" destId="{F7CD84D9-3065-46C1-ABE8-5A6D927F512D}" srcOrd="0" destOrd="0" presId="urn:microsoft.com/office/officeart/2005/8/layout/hList2"/>
    <dgm:cxn modelId="{45EB7BC5-2A09-468A-BC55-422C4E53AA2B}" srcId="{2BB60B16-1A0A-4356-A53A-A9A3A0CC16EF}" destId="{42CB7C4C-81E8-44E5-9C56-5B2DFDFE1915}" srcOrd="0" destOrd="0" parTransId="{3F441B6D-EDB6-4E31-9A5E-CA293BD936EE}" sibTransId="{C6471924-98C9-4D98-9613-6A940FF2CEA0}"/>
    <dgm:cxn modelId="{E55E2ED2-A119-48CA-BF0F-860F0E563FA2}" srcId="{E8514C38-FEB0-4570-AAD7-7AFCD618A78F}" destId="{5D9D6556-EE85-47E0-B043-7F87EC0F0A17}" srcOrd="0" destOrd="0" parTransId="{A6A7AB21-73EC-49C7-89F4-29DD39A469C6}" sibTransId="{F535CB4B-18B1-42A3-8904-C32D13A47588}"/>
    <dgm:cxn modelId="{7490D8D9-12AE-4CB9-9517-08EFB6E35D61}" type="presOf" srcId="{2BB60B16-1A0A-4356-A53A-A9A3A0CC16EF}" destId="{3E09A131-D2AD-41B2-B9FA-11B592E68BB7}" srcOrd="0" destOrd="0" presId="urn:microsoft.com/office/officeart/2005/8/layout/hList2"/>
    <dgm:cxn modelId="{406B72DD-EB35-4F3C-A195-21508D131F64}" srcId="{1930BBE1-4838-48E2-BFDD-AA1BB73C5F3E}" destId="{2BB60B16-1A0A-4356-A53A-A9A3A0CC16EF}" srcOrd="4" destOrd="0" parTransId="{953F60D2-8879-46E1-B07C-083FD698C9D5}" sibTransId="{C8D03E12-A58A-4C33-AD86-49346CE6E902}"/>
    <dgm:cxn modelId="{F0A977E1-738B-413F-A165-B62DCF14E5F3}" type="presOf" srcId="{445F2E4F-C90D-494E-8291-827E89CEB392}" destId="{8F9A9F76-6A59-4805-8408-3C0F5C435A6D}" srcOrd="0" destOrd="0" presId="urn:microsoft.com/office/officeart/2005/8/layout/hList2"/>
    <dgm:cxn modelId="{D55ECBEE-374B-4815-9F26-2AF892A8BFFC}" type="presOf" srcId="{42CB7C4C-81E8-44E5-9C56-5B2DFDFE1915}" destId="{62F8E258-C94A-47FD-BF45-D5741A2F54C9}" srcOrd="0" destOrd="0" presId="urn:microsoft.com/office/officeart/2005/8/layout/hList2"/>
    <dgm:cxn modelId="{DC28D91C-89B7-4CCE-BD5C-BA5D05B61C56}" type="presParOf" srcId="{F7CD84D9-3065-46C1-ABE8-5A6D927F512D}" destId="{6C21447F-37E6-4F60-AD1D-36FC3E9EE67C}" srcOrd="0" destOrd="0" presId="urn:microsoft.com/office/officeart/2005/8/layout/hList2"/>
    <dgm:cxn modelId="{C66AB617-7D29-4475-B276-2EBA1630030F}" type="presParOf" srcId="{6C21447F-37E6-4F60-AD1D-36FC3E9EE67C}" destId="{5FE62048-096B-40F8-B5DF-1BD049B23BDB}" srcOrd="0" destOrd="0" presId="urn:microsoft.com/office/officeart/2005/8/layout/hList2"/>
    <dgm:cxn modelId="{561722CA-15E7-441B-87C6-3CD30BE18246}" type="presParOf" srcId="{6C21447F-37E6-4F60-AD1D-36FC3E9EE67C}" destId="{F84FC84D-F3DF-48B5-A238-35ED0AAE5B78}" srcOrd="1" destOrd="0" presId="urn:microsoft.com/office/officeart/2005/8/layout/hList2"/>
    <dgm:cxn modelId="{D0C0A63E-0031-41FE-AA7C-EEDBEC7556C1}" type="presParOf" srcId="{6C21447F-37E6-4F60-AD1D-36FC3E9EE67C}" destId="{A653F93B-D9D8-4892-A804-3DB9756FE715}" srcOrd="2" destOrd="0" presId="urn:microsoft.com/office/officeart/2005/8/layout/hList2"/>
    <dgm:cxn modelId="{F73126D3-0638-452D-8B44-063C3E23768B}" type="presParOf" srcId="{F7CD84D9-3065-46C1-ABE8-5A6D927F512D}" destId="{EB9A8D43-50DB-477C-8F70-EAB794F3DB3A}" srcOrd="1" destOrd="0" presId="urn:microsoft.com/office/officeart/2005/8/layout/hList2"/>
    <dgm:cxn modelId="{3EB4E3FD-657D-4803-B29E-8A6B3C91384D}" type="presParOf" srcId="{F7CD84D9-3065-46C1-ABE8-5A6D927F512D}" destId="{E88269D9-C61D-494C-AC75-0ED245A8A269}" srcOrd="2" destOrd="0" presId="urn:microsoft.com/office/officeart/2005/8/layout/hList2"/>
    <dgm:cxn modelId="{4C7F2353-839E-4169-94CA-F8E790B42B9D}" type="presParOf" srcId="{E88269D9-C61D-494C-AC75-0ED245A8A269}" destId="{82F9178E-2B07-4A17-953D-DF57CB971616}" srcOrd="0" destOrd="0" presId="urn:microsoft.com/office/officeart/2005/8/layout/hList2"/>
    <dgm:cxn modelId="{C80AC163-4DB5-4F3F-BF11-AF3F0D8C8185}" type="presParOf" srcId="{E88269D9-C61D-494C-AC75-0ED245A8A269}" destId="{14CF74B4-9C64-4850-B232-E06980313E40}" srcOrd="1" destOrd="0" presId="urn:microsoft.com/office/officeart/2005/8/layout/hList2"/>
    <dgm:cxn modelId="{129AAA4C-3474-4468-8263-BFB9A22A865B}" type="presParOf" srcId="{E88269D9-C61D-494C-AC75-0ED245A8A269}" destId="{C4744C10-6CA3-471F-8616-83686252ACCC}" srcOrd="2" destOrd="0" presId="urn:microsoft.com/office/officeart/2005/8/layout/hList2"/>
    <dgm:cxn modelId="{6424E5FB-3615-4DB6-8024-3B313CD573AF}" type="presParOf" srcId="{F7CD84D9-3065-46C1-ABE8-5A6D927F512D}" destId="{D3B7B2E2-5C67-4B80-81A5-3605A1186493}" srcOrd="3" destOrd="0" presId="urn:microsoft.com/office/officeart/2005/8/layout/hList2"/>
    <dgm:cxn modelId="{59EA893F-207A-4666-B2BB-87C4BF8675DE}" type="presParOf" srcId="{F7CD84D9-3065-46C1-ABE8-5A6D927F512D}" destId="{D3C4557D-5FAA-4632-8A33-085562A60BD6}" srcOrd="4" destOrd="0" presId="urn:microsoft.com/office/officeart/2005/8/layout/hList2"/>
    <dgm:cxn modelId="{7F04B513-33DD-498A-96CA-A0D091BEB41B}" type="presParOf" srcId="{D3C4557D-5FAA-4632-8A33-085562A60BD6}" destId="{3B7F50CA-9F46-4732-92C8-159C9410AF1A}" srcOrd="0" destOrd="0" presId="urn:microsoft.com/office/officeart/2005/8/layout/hList2"/>
    <dgm:cxn modelId="{45ABC345-D798-45F5-A04F-D47BFE04BB8A}" type="presParOf" srcId="{D3C4557D-5FAA-4632-8A33-085562A60BD6}" destId="{8F9A9F76-6A59-4805-8408-3C0F5C435A6D}" srcOrd="1" destOrd="0" presId="urn:microsoft.com/office/officeart/2005/8/layout/hList2"/>
    <dgm:cxn modelId="{19A392C1-65A0-48B9-A03D-748BDF1BC328}" type="presParOf" srcId="{D3C4557D-5FAA-4632-8A33-085562A60BD6}" destId="{B6317E66-9B8F-4A44-A93C-55CF3D227019}" srcOrd="2" destOrd="0" presId="urn:microsoft.com/office/officeart/2005/8/layout/hList2"/>
    <dgm:cxn modelId="{B53F4B7D-0259-4EB9-BB66-92F2AA0E2B9E}" type="presParOf" srcId="{F7CD84D9-3065-46C1-ABE8-5A6D927F512D}" destId="{F2E9996F-6F92-48B0-B178-D7ED82D81B33}" srcOrd="5" destOrd="0" presId="urn:microsoft.com/office/officeart/2005/8/layout/hList2"/>
    <dgm:cxn modelId="{30F53348-430A-4D5C-B203-09284FDD8F54}" type="presParOf" srcId="{F7CD84D9-3065-46C1-ABE8-5A6D927F512D}" destId="{06BAF405-045D-45F1-932F-354D082067F2}" srcOrd="6" destOrd="0" presId="urn:microsoft.com/office/officeart/2005/8/layout/hList2"/>
    <dgm:cxn modelId="{6A3AA236-9B51-4B83-971C-41634031F078}" type="presParOf" srcId="{06BAF405-045D-45F1-932F-354D082067F2}" destId="{468EC9A6-820E-403B-9051-B1DA78E34E68}" srcOrd="0" destOrd="0" presId="urn:microsoft.com/office/officeart/2005/8/layout/hList2"/>
    <dgm:cxn modelId="{D1F506FE-6053-4107-877D-F1E626688DAD}" type="presParOf" srcId="{06BAF405-045D-45F1-932F-354D082067F2}" destId="{412122CE-1247-45F8-A78A-9B38E41F8C14}" srcOrd="1" destOrd="0" presId="urn:microsoft.com/office/officeart/2005/8/layout/hList2"/>
    <dgm:cxn modelId="{BBBC49F9-EDA9-417F-A3F8-D0A355B4574A}" type="presParOf" srcId="{06BAF405-045D-45F1-932F-354D082067F2}" destId="{15C03210-7700-4CC2-B5E4-C276910ADF43}" srcOrd="2" destOrd="0" presId="urn:microsoft.com/office/officeart/2005/8/layout/hList2"/>
    <dgm:cxn modelId="{C740F979-3A40-4CC7-A18A-1D593CFF52E4}" type="presParOf" srcId="{F7CD84D9-3065-46C1-ABE8-5A6D927F512D}" destId="{862AC46C-5F08-443A-939F-F4010EA2C43C}" srcOrd="7" destOrd="0" presId="urn:microsoft.com/office/officeart/2005/8/layout/hList2"/>
    <dgm:cxn modelId="{D452A74E-0E38-4D29-A899-E61590B7A4A0}" type="presParOf" srcId="{F7CD84D9-3065-46C1-ABE8-5A6D927F512D}" destId="{6A445688-09DC-48A8-B1F7-C5D18B22A46F}" srcOrd="8" destOrd="0" presId="urn:microsoft.com/office/officeart/2005/8/layout/hList2"/>
    <dgm:cxn modelId="{6F27D4FB-2C00-4E94-B0ED-37408AEE15E8}" type="presParOf" srcId="{6A445688-09DC-48A8-B1F7-C5D18B22A46F}" destId="{14F0BB44-24C2-4706-8802-21AF5670BED0}" srcOrd="0" destOrd="0" presId="urn:microsoft.com/office/officeart/2005/8/layout/hList2"/>
    <dgm:cxn modelId="{2C79E58C-F7FE-4BEE-8F41-BE5E316EB70B}" type="presParOf" srcId="{6A445688-09DC-48A8-B1F7-C5D18B22A46F}" destId="{62F8E258-C94A-47FD-BF45-D5741A2F54C9}" srcOrd="1" destOrd="0" presId="urn:microsoft.com/office/officeart/2005/8/layout/hList2"/>
    <dgm:cxn modelId="{420200EF-0572-4BCD-B8DE-B147B5D0D002}" type="presParOf" srcId="{6A445688-09DC-48A8-B1F7-C5D18B22A46F}" destId="{3E09A131-D2AD-41B2-B9FA-11B592E68BB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9FCEF-5AB3-4E6F-AD13-C1C3E1E8DBB6}">
      <dsp:nvSpPr>
        <dsp:cNvPr id="0" name=""/>
        <dsp:cNvSpPr/>
      </dsp:nvSpPr>
      <dsp:spPr>
        <a:xfrm>
          <a:off x="41354" y="1712632"/>
          <a:ext cx="2052828" cy="1292785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+mj-lt"/>
            </a:rPr>
            <a:t>actos administrativos</a:t>
          </a:r>
          <a:endParaRPr lang="es-CO" sz="1100" kern="1200" dirty="0"/>
        </a:p>
      </dsp:txBody>
      <dsp:txXfrm>
        <a:off x="554561" y="1906550"/>
        <a:ext cx="1087146" cy="904949"/>
      </dsp:txXfrm>
    </dsp:sp>
    <dsp:sp modelId="{F6759A39-3CD8-443B-875E-629BEDE8B015}">
      <dsp:nvSpPr>
        <dsp:cNvPr id="0" name=""/>
        <dsp:cNvSpPr/>
      </dsp:nvSpPr>
      <dsp:spPr>
        <a:xfrm>
          <a:off x="4553" y="2004619"/>
          <a:ext cx="708810" cy="7088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965</a:t>
          </a:r>
          <a:endParaRPr lang="es-CO" sz="2200" kern="1200" dirty="0"/>
        </a:p>
      </dsp:txBody>
      <dsp:txXfrm>
        <a:off x="108356" y="2108422"/>
        <a:ext cx="501204" cy="501204"/>
      </dsp:txXfrm>
    </dsp:sp>
    <dsp:sp modelId="{594CB019-B2B4-4931-ADB4-EFAF635294C1}">
      <dsp:nvSpPr>
        <dsp:cNvPr id="0" name=""/>
        <dsp:cNvSpPr/>
      </dsp:nvSpPr>
      <dsp:spPr>
        <a:xfrm>
          <a:off x="2566846" y="1703610"/>
          <a:ext cx="1417620" cy="123917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Leyes y Decretos</a:t>
          </a:r>
          <a:endParaRPr lang="es-CO" sz="1200" kern="1200" dirty="0"/>
        </a:p>
      </dsp:txBody>
      <dsp:txXfrm>
        <a:off x="2921251" y="1889487"/>
        <a:ext cx="691090" cy="867425"/>
      </dsp:txXfrm>
    </dsp:sp>
    <dsp:sp modelId="{F23DBDEA-ED5F-410F-8367-3060EBF77352}">
      <dsp:nvSpPr>
        <dsp:cNvPr id="0" name=""/>
        <dsp:cNvSpPr/>
      </dsp:nvSpPr>
      <dsp:spPr>
        <a:xfrm>
          <a:off x="2178751" y="1968789"/>
          <a:ext cx="708810" cy="7088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94</a:t>
          </a:r>
          <a:endParaRPr lang="es-CO" sz="2200" kern="1200" dirty="0"/>
        </a:p>
      </dsp:txBody>
      <dsp:txXfrm>
        <a:off x="2282554" y="2072592"/>
        <a:ext cx="501204" cy="501204"/>
      </dsp:txXfrm>
    </dsp:sp>
    <dsp:sp modelId="{6A058681-1C15-484D-B3F7-12CDFD3AA0C9}">
      <dsp:nvSpPr>
        <dsp:cNvPr id="0" name=""/>
        <dsp:cNvSpPr/>
      </dsp:nvSpPr>
      <dsp:spPr>
        <a:xfrm>
          <a:off x="4047964" y="999726"/>
          <a:ext cx="2998849" cy="24274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+mj-lt"/>
            </a:rPr>
            <a:t> </a:t>
          </a:r>
          <a:r>
            <a:rPr lang="es-ES" sz="1000" kern="1200" dirty="0">
              <a:latin typeface="+mn-lt"/>
            </a:rPr>
            <a:t>PIE DE PÁGINA</a:t>
          </a:r>
          <a:endParaRPr lang="es-CO" sz="1000" kern="1200" dirty="0">
            <a:latin typeface="+mn-lt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>
              <a:latin typeface="+mn-lt"/>
            </a:rPr>
            <a:t>Decisiones de las Altas Cortes,</a:t>
          </a:r>
          <a:endParaRPr lang="es-CO" sz="1000" kern="1200" dirty="0">
            <a:latin typeface="+mn-lt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>
              <a:latin typeface="+mn-lt"/>
            </a:rPr>
            <a:t>de la CIDH, </a:t>
          </a:r>
          <a:endParaRPr lang="es-CO" sz="1000" kern="1200" dirty="0">
            <a:latin typeface="+mn-lt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>
              <a:latin typeface="+mn-lt"/>
            </a:rPr>
            <a:t>Conceptos del Departamento Administrativo de la Función Pública</a:t>
          </a:r>
          <a:endParaRPr lang="es-CO" sz="1000" kern="1200" dirty="0">
            <a:latin typeface="+mn-lt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>
              <a:latin typeface="+mn-lt"/>
            </a:rPr>
            <a:t>Conceptos de la Procuraduría Auxiliar para Asuntos Disciplinarios</a:t>
          </a:r>
          <a:endParaRPr lang="es-CO" sz="1000" kern="1200" dirty="0">
            <a:latin typeface="+mn-lt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500" kern="1200" dirty="0"/>
            <a:t>.</a:t>
          </a:r>
          <a:endParaRPr lang="es-CO" sz="500" kern="1200" dirty="0"/>
        </a:p>
      </dsp:txBody>
      <dsp:txXfrm>
        <a:off x="4797677" y="1363842"/>
        <a:ext cx="1461938" cy="1699208"/>
      </dsp:txXfrm>
    </dsp:sp>
    <dsp:sp modelId="{902BB8E4-E3B7-451A-80D1-7F0AE3818FB4}">
      <dsp:nvSpPr>
        <dsp:cNvPr id="0" name=""/>
        <dsp:cNvSpPr/>
      </dsp:nvSpPr>
      <dsp:spPr>
        <a:xfrm>
          <a:off x="4088180" y="2019483"/>
          <a:ext cx="708810" cy="7088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65</a:t>
          </a:r>
          <a:endParaRPr lang="es-CO" sz="2200" kern="1200" dirty="0"/>
        </a:p>
      </dsp:txBody>
      <dsp:txXfrm>
        <a:off x="4191983" y="2123286"/>
        <a:ext cx="501204" cy="5012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3F93B-D9D8-4892-A804-3DB9756FE715}">
      <dsp:nvSpPr>
        <dsp:cNvPr id="0" name=""/>
        <dsp:cNvSpPr/>
      </dsp:nvSpPr>
      <dsp:spPr>
        <a:xfrm rot="16200000">
          <a:off x="-1207367" y="1759369"/>
          <a:ext cx="2685818" cy="235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758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FF0000"/>
              </a:solidFill>
            </a:rPr>
            <a:t>Ley 1098 de 2006 </a:t>
          </a:r>
          <a:r>
            <a:rPr lang="es-ES" sz="800" kern="1200" dirty="0"/>
            <a:t>Artículo 211–Código de la Infancia y la </a:t>
          </a:r>
          <a:r>
            <a:rPr lang="es-CO" sz="800" kern="1200" dirty="0"/>
            <a:t>Adolescencia</a:t>
          </a:r>
        </a:p>
      </dsp:txBody>
      <dsp:txXfrm>
        <a:off x="-1207367" y="1759369"/>
        <a:ext cx="2685818" cy="235568"/>
      </dsp:txXfrm>
    </dsp:sp>
    <dsp:sp modelId="{F84FC84D-F3DF-48B5-A238-35ED0AAE5B78}">
      <dsp:nvSpPr>
        <dsp:cNvPr id="0" name=""/>
        <dsp:cNvSpPr/>
      </dsp:nvSpPr>
      <dsp:spPr>
        <a:xfrm>
          <a:off x="253325" y="534244"/>
          <a:ext cx="1173379" cy="26858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7758" rIns="71120" bIns="7112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E</a:t>
          </a:r>
          <a:r>
            <a:rPr lang="es-ES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n relación  con     los artículos 32 y 47 modifica el nombre de la Procuraduría Delegada para la Defensa del Menor y la familia, a</a:t>
          </a:r>
          <a:endParaRPr lang="es-CO" sz="1000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Procuraduría Delegada para la defensa de los derechos de la Infancia, la</a:t>
          </a:r>
          <a:endParaRPr lang="es-CO" sz="1000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Adolescencia y la Familia.</a:t>
          </a:r>
        </a:p>
      </dsp:txBody>
      <dsp:txXfrm>
        <a:off x="253325" y="534244"/>
        <a:ext cx="1173379" cy="2685818"/>
      </dsp:txXfrm>
    </dsp:sp>
    <dsp:sp modelId="{5FE62048-096B-40F8-B5DF-1BD049B23BDB}">
      <dsp:nvSpPr>
        <dsp:cNvPr id="0" name=""/>
        <dsp:cNvSpPr/>
      </dsp:nvSpPr>
      <dsp:spPr>
        <a:xfrm>
          <a:off x="17757" y="223294"/>
          <a:ext cx="471136" cy="471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44C10-6CA3-471F-8616-83686252ACCC}">
      <dsp:nvSpPr>
        <dsp:cNvPr id="0" name=""/>
        <dsp:cNvSpPr/>
      </dsp:nvSpPr>
      <dsp:spPr>
        <a:xfrm rot="16200000">
          <a:off x="513158" y="1759369"/>
          <a:ext cx="2685818" cy="235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758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FF0000"/>
              </a:solidFill>
              <a:latin typeface="Arial"/>
              <a:ea typeface="+mn-ea"/>
              <a:cs typeface="+mn-cs"/>
            </a:rPr>
            <a:t>Ley 975 de 2005 </a:t>
          </a:r>
          <a:r>
            <a:rPr lang="es-ES" sz="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Artículo 35 – Ley de Justicia y Paz</a:t>
          </a:r>
          <a:endParaRPr lang="es-CO" sz="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513158" y="1759369"/>
        <a:ext cx="2685818" cy="235568"/>
      </dsp:txXfrm>
    </dsp:sp>
    <dsp:sp modelId="{14CF74B4-9C64-4850-B232-E06980313E40}">
      <dsp:nvSpPr>
        <dsp:cNvPr id="0" name=""/>
        <dsp:cNvSpPr/>
      </dsp:nvSpPr>
      <dsp:spPr>
        <a:xfrm>
          <a:off x="1973852" y="534244"/>
          <a:ext cx="1173379" cy="2685818"/>
        </a:xfrm>
        <a:prstGeom prst="rect">
          <a:avLst/>
        </a:prstGeom>
        <a:solidFill>
          <a:schemeClr val="accent2">
            <a:hueOff val="2650"/>
            <a:satOff val="-11"/>
            <a:lumOff val="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207758" rIns="71120" bIns="711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En la que se </a:t>
          </a:r>
          <a:r>
            <a:rPr lang="es-ES" sz="10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estableció que para efectos de la mencionada norma se crearía una Procuraduría Judicial para la Justicia y la Paz, con competencia nacional, para el cumplimiento de sus funciones constitucionales y legales.</a:t>
          </a:r>
          <a:endParaRPr lang="es-CO" sz="1000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1973852" y="534244"/>
        <a:ext cx="1173379" cy="2685818"/>
      </dsp:txXfrm>
    </dsp:sp>
    <dsp:sp modelId="{82F9178E-2B07-4A17-953D-DF57CB971616}">
      <dsp:nvSpPr>
        <dsp:cNvPr id="0" name=""/>
        <dsp:cNvSpPr/>
      </dsp:nvSpPr>
      <dsp:spPr>
        <a:xfrm>
          <a:off x="1738284" y="223294"/>
          <a:ext cx="471136" cy="47113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17E66-9B8F-4A44-A93C-55CF3D227019}">
      <dsp:nvSpPr>
        <dsp:cNvPr id="0" name=""/>
        <dsp:cNvSpPr/>
      </dsp:nvSpPr>
      <dsp:spPr>
        <a:xfrm rot="16200000">
          <a:off x="2366876" y="1626179"/>
          <a:ext cx="2685818" cy="501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758" bIns="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FF0000"/>
              </a:solidFill>
              <a:latin typeface="Arial"/>
              <a:ea typeface="+mn-ea"/>
              <a:cs typeface="+mn-cs"/>
            </a:rPr>
            <a:t>Ley 1367 de 2009  </a:t>
          </a:r>
          <a:r>
            <a:rPr lang="es-ES" sz="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conciliación en la jurisdicción de lo contencioso administrativo</a:t>
          </a:r>
          <a:endParaRPr lang="es-CO" sz="800" kern="1200" dirty="0"/>
        </a:p>
      </dsp:txBody>
      <dsp:txXfrm>
        <a:off x="2366876" y="1626179"/>
        <a:ext cx="2685818" cy="501948"/>
      </dsp:txXfrm>
    </dsp:sp>
    <dsp:sp modelId="{8F9A9F76-6A59-4805-8408-3C0F5C435A6D}">
      <dsp:nvSpPr>
        <dsp:cNvPr id="0" name=""/>
        <dsp:cNvSpPr/>
      </dsp:nvSpPr>
      <dsp:spPr>
        <a:xfrm>
          <a:off x="3827569" y="534244"/>
          <a:ext cx="1173379" cy="2685818"/>
        </a:xfrm>
        <a:prstGeom prst="rect">
          <a:avLst/>
        </a:prstGeom>
        <a:solidFill>
          <a:schemeClr val="accent2">
            <a:hueOff val="5300"/>
            <a:satOff val="-23"/>
            <a:lumOff val="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07758" rIns="64008" bIns="64008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Se dio origen a la Delegada para la Conciliación Administrativa adicionándose un inciso al parágrafo del artículo 28 relacionado con las funciones de intervención; incorporándose un inciso al artículo 36 y otro al 37 y un parágrafo al artículo 44</a:t>
          </a:r>
          <a:endParaRPr lang="es-CO" sz="900" kern="1200" dirty="0"/>
        </a:p>
      </dsp:txBody>
      <dsp:txXfrm>
        <a:off x="3827569" y="534244"/>
        <a:ext cx="1173379" cy="2685818"/>
      </dsp:txXfrm>
    </dsp:sp>
    <dsp:sp modelId="{3B7F50CA-9F46-4732-92C8-159C9410AF1A}">
      <dsp:nvSpPr>
        <dsp:cNvPr id="0" name=""/>
        <dsp:cNvSpPr/>
      </dsp:nvSpPr>
      <dsp:spPr>
        <a:xfrm>
          <a:off x="3592001" y="223294"/>
          <a:ext cx="471136" cy="471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03210-7700-4CC2-B5E4-C276910ADF43}">
      <dsp:nvSpPr>
        <dsp:cNvPr id="0" name=""/>
        <dsp:cNvSpPr/>
      </dsp:nvSpPr>
      <dsp:spPr>
        <a:xfrm rot="16200000">
          <a:off x="3932978" y="1759369"/>
          <a:ext cx="2685818" cy="235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758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>
              <a:solidFill>
                <a:srgbClr val="FF0000"/>
              </a:solidFill>
            </a:rPr>
            <a:t>Decreto 2246 de 2011,</a:t>
          </a:r>
          <a:r>
            <a:rPr lang="es-ES" sz="800" kern="1200" dirty="0"/>
            <a:t>cumplimiento a las funciones señaladas las Leyes 1424 de 2010 y 1448 de 2011,</a:t>
          </a:r>
          <a:endParaRPr lang="es-CO" sz="800" kern="1200" dirty="0"/>
        </a:p>
      </dsp:txBody>
      <dsp:txXfrm>
        <a:off x="3932978" y="1759369"/>
        <a:ext cx="2685818" cy="235568"/>
      </dsp:txXfrm>
    </dsp:sp>
    <dsp:sp modelId="{412122CE-1247-45F8-A78A-9B38E41F8C14}">
      <dsp:nvSpPr>
        <dsp:cNvPr id="0" name=""/>
        <dsp:cNvSpPr/>
      </dsp:nvSpPr>
      <dsp:spPr>
        <a:xfrm>
          <a:off x="5454061" y="534244"/>
          <a:ext cx="1361449" cy="2685818"/>
        </a:xfrm>
        <a:prstGeom prst="rect">
          <a:avLst/>
        </a:prstGeom>
        <a:solidFill>
          <a:schemeClr val="accent2">
            <a:hueOff val="7949"/>
            <a:satOff val="-34"/>
            <a:lumOff val="9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0775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A efectos de garantizar a las víctimas del conflicto armado, el establecimiento de la verdad, la justicia y la reparación de daños que hayan sufrido por parte de grupos organizados al margen de la ley</a:t>
          </a:r>
          <a:endParaRPr lang="es-CO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así como la adecuada atención, orientación, seguimiento y apoyo que requieran en su gestión ante las entidades </a:t>
          </a:r>
          <a:r>
            <a:rPr lang="es-CO" sz="900" kern="1200" dirty="0"/>
            <a:t>competentes encargadas de adelantar los respectivos trámites.</a:t>
          </a:r>
        </a:p>
      </dsp:txBody>
      <dsp:txXfrm>
        <a:off x="5454061" y="534244"/>
        <a:ext cx="1361449" cy="2685818"/>
      </dsp:txXfrm>
    </dsp:sp>
    <dsp:sp modelId="{468EC9A6-820E-403B-9051-B1DA78E34E68}">
      <dsp:nvSpPr>
        <dsp:cNvPr id="0" name=""/>
        <dsp:cNvSpPr/>
      </dsp:nvSpPr>
      <dsp:spPr>
        <a:xfrm>
          <a:off x="5312528" y="223294"/>
          <a:ext cx="471136" cy="47113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9A131-D2AD-41B2-B9FA-11B592E68BB7}">
      <dsp:nvSpPr>
        <dsp:cNvPr id="0" name=""/>
        <dsp:cNvSpPr/>
      </dsp:nvSpPr>
      <dsp:spPr>
        <a:xfrm rot="16200000">
          <a:off x="5901964" y="1759369"/>
          <a:ext cx="2685818" cy="235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758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>
              <a:solidFill>
                <a:srgbClr val="FF0000"/>
              </a:solidFill>
            </a:rPr>
            <a:t>Decreto 1511 de 2018</a:t>
          </a:r>
        </a:p>
      </dsp:txBody>
      <dsp:txXfrm>
        <a:off x="5901964" y="1759369"/>
        <a:ext cx="2685818" cy="235568"/>
      </dsp:txXfrm>
    </dsp:sp>
    <dsp:sp modelId="{62F8E258-C94A-47FD-BF45-D5741A2F54C9}">
      <dsp:nvSpPr>
        <dsp:cNvPr id="0" name=""/>
        <dsp:cNvSpPr/>
      </dsp:nvSpPr>
      <dsp:spPr>
        <a:xfrm>
          <a:off x="7362657" y="534244"/>
          <a:ext cx="1173379" cy="2685818"/>
        </a:xfrm>
        <a:prstGeom prst="rect">
          <a:avLst/>
        </a:prstGeom>
        <a:solidFill>
          <a:schemeClr val="accent2">
            <a:hueOff val="10599"/>
            <a:satOff val="-46"/>
            <a:lumOff val="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0775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 dirty="0"/>
            <a:t>Modificación para cumplir el mandato del artículo 74 de la Ley 1922 de 2018 jurisdicción especial para la paz JEP</a:t>
          </a:r>
          <a:endParaRPr lang="es-CO" sz="900" kern="1200" dirty="0"/>
        </a:p>
      </dsp:txBody>
      <dsp:txXfrm>
        <a:off x="7362657" y="534244"/>
        <a:ext cx="1173379" cy="2685818"/>
      </dsp:txXfrm>
    </dsp:sp>
    <dsp:sp modelId="{14F0BB44-24C2-4706-8802-21AF5670BED0}">
      <dsp:nvSpPr>
        <dsp:cNvPr id="0" name=""/>
        <dsp:cNvSpPr/>
      </dsp:nvSpPr>
      <dsp:spPr>
        <a:xfrm>
          <a:off x="7127089" y="223294"/>
          <a:ext cx="471136" cy="471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8902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7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394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#slide=id.g1f88252dc4_0_83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 preserve="1" userDrawn="1">
  <p:cSld name="1_Section header_alt1">
    <p:bg>
      <p:bgPr>
        <a:solidFill>
          <a:srgbClr val="315B9B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‹Nº›</a:t>
            </a:fld>
            <a:endParaRPr/>
          </a:p>
        </p:txBody>
      </p:sp>
      <p:sp>
        <p:nvSpPr>
          <p:cNvPr id="67" name="Shape 67">
            <a:hlinkClick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" name="Shape 68">
            <a:hlinkClick r:id="rId2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Shape 69">
            <a:hlinkClick r:id="rId2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Shape 70">
            <a:hlinkClick r:id="rId2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Rectángulo 10"/>
          <p:cNvSpPr/>
          <p:nvPr userDrawn="1"/>
        </p:nvSpPr>
        <p:spPr>
          <a:xfrm>
            <a:off x="-1" y="0"/>
            <a:ext cx="9144001" cy="66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logo procuraduria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8904" y="63499"/>
            <a:ext cx="514096" cy="552479"/>
          </a:xfrm>
          <a:prstGeom prst="rect">
            <a:avLst/>
          </a:prstGeom>
        </p:spPr>
      </p:pic>
      <p:sp>
        <p:nvSpPr>
          <p:cNvPr id="13" name="CuadroTexto 12"/>
          <p:cNvSpPr txBox="1"/>
          <p:nvPr userDrawn="1"/>
        </p:nvSpPr>
        <p:spPr>
          <a:xfrm>
            <a:off x="321733" y="220133"/>
            <a:ext cx="421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274C78"/>
                </a:solidFill>
              </a:rPr>
              <a:t>PROCURADURÍA GENERAL DE LA NACIÓN</a:t>
            </a:r>
          </a:p>
        </p:txBody>
      </p:sp>
      <p:sp>
        <p:nvSpPr>
          <p:cNvPr id="19" name="Shape 18"/>
          <p:cNvSpPr txBox="1">
            <a:spLocks noGrp="1"/>
          </p:cNvSpPr>
          <p:nvPr>
            <p:ph type="title"/>
          </p:nvPr>
        </p:nvSpPr>
        <p:spPr>
          <a:xfrm>
            <a:off x="468900" y="1366183"/>
            <a:ext cx="8294100" cy="80128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57200" y="2328863"/>
            <a:ext cx="8305800" cy="2209800"/>
          </a:xfrm>
        </p:spPr>
        <p:txBody>
          <a:bodyPr vert="horz"/>
          <a:lstStyle>
            <a:lvl1pPr marL="114300" indent="0">
              <a:buNone/>
              <a:defRPr>
                <a:solidFill>
                  <a:srgbClr val="FFFFFF"/>
                </a:solidFill>
              </a:defRPr>
            </a:lvl1pPr>
            <a:lvl2pPr marL="596900" indent="0">
              <a:buNone/>
              <a:defRPr>
                <a:solidFill>
                  <a:srgbClr val="FFFFFF"/>
                </a:solidFill>
              </a:defRPr>
            </a:lvl2pPr>
            <a:lvl3pPr marL="1054100" indent="0">
              <a:buNone/>
              <a:defRPr>
                <a:solidFill>
                  <a:srgbClr val="FFFFFF"/>
                </a:solidFill>
              </a:defRPr>
            </a:lvl3pPr>
            <a:lvl4pPr marL="1511300" indent="0">
              <a:buNone/>
              <a:defRPr>
                <a:solidFill>
                  <a:srgbClr val="FFFFFF"/>
                </a:solidFill>
              </a:defRPr>
            </a:lvl4pPr>
            <a:lvl5pPr marL="19685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5499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1001725"/>
            <a:ext cx="8520600" cy="831300"/>
          </a:xfrm>
        </p:spPr>
        <p:txBody>
          <a:bodyPr vert="horz"/>
          <a:lstStyle>
            <a:lvl1pPr>
              <a:defRPr b="1">
                <a:solidFill>
                  <a:srgbClr val="315B9B"/>
                </a:solidFill>
                <a:latin typeface="Arial"/>
                <a:cs typeface="Arial"/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  <p:sp>
        <p:nvSpPr>
          <p:cNvPr id="4" name="Shape 21"/>
          <p:cNvSpPr/>
          <p:nvPr userDrawn="1"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21733" y="220133"/>
            <a:ext cx="421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PROCURADURÍA GENERAL DE LA NACIÓN</a:t>
            </a:r>
          </a:p>
        </p:txBody>
      </p:sp>
      <p:pic>
        <p:nvPicPr>
          <p:cNvPr id="6" name="Imagen 5" descr="logo blanc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008" y="50799"/>
            <a:ext cx="551770" cy="567822"/>
          </a:xfrm>
          <a:prstGeom prst="rect">
            <a:avLst/>
          </a:prstGeom>
        </p:spPr>
      </p:pic>
      <p:sp>
        <p:nvSpPr>
          <p:cNvPr id="8" name="Marcador de tabla 7"/>
          <p:cNvSpPr>
            <a:spLocks noGrp="1"/>
          </p:cNvSpPr>
          <p:nvPr>
            <p:ph type="tbl" sz="quarter" idx="11"/>
          </p:nvPr>
        </p:nvSpPr>
        <p:spPr>
          <a:xfrm>
            <a:off x="355599" y="2108200"/>
            <a:ext cx="8475133" cy="2471738"/>
          </a:xfrm>
        </p:spPr>
        <p:txBody>
          <a:bodyPr vert="horz"/>
          <a:lstStyle>
            <a:lvl1pPr>
              <a:defRPr sz="1400">
                <a:latin typeface="Arial"/>
                <a:cs typeface="Arial"/>
              </a:defRPr>
            </a:lvl1pPr>
          </a:lstStyle>
          <a:p>
            <a:endParaRPr lang="es-ES" dirty="0"/>
          </a:p>
        </p:txBody>
      </p:sp>
      <p:grpSp>
        <p:nvGrpSpPr>
          <p:cNvPr id="9" name="Shape 62"/>
          <p:cNvGrpSpPr/>
          <p:nvPr userDrawn="1"/>
        </p:nvGrpSpPr>
        <p:grpSpPr>
          <a:xfrm>
            <a:off x="296992" y="988056"/>
            <a:ext cx="745763" cy="45826"/>
            <a:chOff x="4580561" y="2589004"/>
            <a:chExt cx="1064464" cy="25200"/>
          </a:xfrm>
        </p:grpSpPr>
        <p:sp>
          <p:nvSpPr>
            <p:cNvPr id="10" name="Shape 6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A4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6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48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454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A5ED-ED0D-2646-839B-CF4D3948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49E7C6-B31F-6543-86F5-A2DB59B33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1DC7A-D586-6D4A-B07A-1D6A44CF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972C-0C8C-314B-A6B2-95B52756FFBF}" type="datetimeFigureOut">
              <a:rPr lang="es-CO" smtClean="0"/>
              <a:t>30/04/2021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B4172-6EE4-DD44-8E7A-D3E2FED7A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55AD3-8638-144D-B258-A9A74020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B072-FE54-874D-9E3A-78CB42D2088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754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F020-26FC-4140-91D7-235FB08DA56F}" type="datetimeFigureOut">
              <a:rPr lang="es-CO"/>
              <a:pPr>
                <a:defRPr/>
              </a:pPr>
              <a:t>30/04/2021</a:t>
            </a:fld>
            <a:endParaRPr lang="es-CO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8FE6-227B-4BA3-A95D-84265F20F68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971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1C858865-8C6E-4426-B5FB-C8ED5B4339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1677697"/>
            <a:ext cx="7772400" cy="1627478"/>
          </a:xfrm>
        </p:spPr>
        <p:txBody>
          <a:bodyPr anchor="b"/>
          <a:lstStyle>
            <a:lvl1pPr marL="0" indent="0">
              <a:buNone/>
              <a:defRPr sz="12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85E7257-5BDD-47FC-A0DA-2BEC0F6F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3D77DF-47D4-4963-9B98-C79102384B4A}" type="datetimeFigureOut">
              <a:rPr lang="es-ES" altLang="es-CO"/>
              <a:pPr>
                <a:defRPr/>
              </a:pPr>
              <a:t>30/04/2021</a:t>
            </a:fld>
            <a:endParaRPr lang="es-ES" alt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0C9733DB-7C4A-4F71-84B2-25DE0CE2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C463BCFC-BA31-4006-916A-FF04F23E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FF3840-2FBB-4D6C-B0D3-932733156A46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44777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1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55591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378" lvl="1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566" lvl="2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754" lvl="3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5943" lvl="4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132" lvl="5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320" lvl="6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509" lvl="7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697" lvl="8" indent="-355591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55591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378" lvl="1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566" lvl="2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754" lvl="3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5943" lvl="4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132" lvl="5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320" lvl="6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509" lvl="7" indent="-355591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697" lvl="8" indent="-355591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104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1196458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2175933"/>
            <a:ext cx="8520600" cy="240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‹Nº›</a:t>
            </a:fld>
            <a:endParaRPr/>
          </a:p>
        </p:txBody>
      </p:sp>
      <p:sp>
        <p:nvSpPr>
          <p:cNvPr id="5" name="Shape 21"/>
          <p:cNvSpPr/>
          <p:nvPr userDrawn="1"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321733" y="220133"/>
            <a:ext cx="421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PROCURADURÍA GENERAL DE LA NACIÓN</a:t>
            </a:r>
          </a:p>
        </p:txBody>
      </p:sp>
      <p:pic>
        <p:nvPicPr>
          <p:cNvPr id="10" name="Imagen 9" descr="logo blanco.png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008" y="50799"/>
            <a:ext cx="551770" cy="567822"/>
          </a:xfrm>
          <a:prstGeom prst="rect">
            <a:avLst/>
          </a:prstGeom>
        </p:spPr>
      </p:pic>
      <p:grpSp>
        <p:nvGrpSpPr>
          <p:cNvPr id="11" name="Shape 62"/>
          <p:cNvGrpSpPr/>
          <p:nvPr userDrawn="1"/>
        </p:nvGrpSpPr>
        <p:grpSpPr>
          <a:xfrm>
            <a:off x="296992" y="988056"/>
            <a:ext cx="745763" cy="45826"/>
            <a:chOff x="4580561" y="2589004"/>
            <a:chExt cx="1064464" cy="25200"/>
          </a:xfrm>
        </p:grpSpPr>
        <p:sp>
          <p:nvSpPr>
            <p:cNvPr id="12" name="Shape 6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A4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6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48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8" r:id="rId3"/>
    <p:sldLayoutId id="2147483670" r:id="rId4"/>
    <p:sldLayoutId id="2147483671" r:id="rId5"/>
    <p:sldLayoutId id="214748367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hyperlink" Target="http://www.procuraduria.gov.co/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hyperlink" Target="https://www.procuradur&#237;a.gov.co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mputadora portátil, iconos, computadora, monitores, computadoras de  escritorio, laptop, computadora portátil negra, ilustración, electrónica,  computadora, ordenador portátil png | PNGWing">
            <a:extLst>
              <a:ext uri="{FF2B5EF4-FFF2-40B4-BE49-F238E27FC236}">
                <a16:creationId xmlns:a16="http://schemas.microsoft.com/office/drawing/2014/main" id="{49BB54D4-EBA4-4F5A-A398-74DF176C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87" y1="13086" x2="33587" y2="13086"/>
                        <a14:foregroundMark x1="43370" y1="68164" x2="44239" y2="6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2" y="594822"/>
            <a:ext cx="851501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3FD8E2-4437-4408-A7E1-5537BC0BB2C0}"/>
              </a:ext>
            </a:extLst>
          </p:cNvPr>
          <p:cNvSpPr txBox="1"/>
          <p:nvPr/>
        </p:nvSpPr>
        <p:spPr>
          <a:xfrm>
            <a:off x="371368" y="1156304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20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2000" b="1" i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SABIA USTED: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DBAEF8-5025-4AFB-B345-47E5FCF99AC3}"/>
              </a:ext>
            </a:extLst>
          </p:cNvPr>
          <p:cNvSpPr txBox="1"/>
          <p:nvPr/>
        </p:nvSpPr>
        <p:spPr>
          <a:xfrm>
            <a:off x="3636402" y="1632023"/>
            <a:ext cx="3006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i="1" kern="1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+mn-lt"/>
                <a:cs typeface="Arial" panose="020B0604020202020204" pitchFamily="34" charset="0"/>
              </a:rPr>
              <a:t>Qué ya se encuentran disponibles en la web el Decreto 262 de 2000 – estructura de la PGN -con notas de vigencia al 2020 y la guía disciplinaria con Ley 1952 de 2019?</a:t>
            </a:r>
            <a:endParaRPr lang="es-CO" sz="1400" i="1" u="none" kern="12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7470FC1-F36D-401F-ACF3-336995CA4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554" y="1850696"/>
            <a:ext cx="1445857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138988" y="4684579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16CEF1-8094-4537-ADC1-7DB5983075F7}"/>
              </a:ext>
            </a:extLst>
          </p:cNvPr>
          <p:cNvSpPr txBox="1"/>
          <p:nvPr/>
        </p:nvSpPr>
        <p:spPr>
          <a:xfrm>
            <a:off x="1642363" y="-117873"/>
            <a:ext cx="66951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400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Qué va a encontrar en esta actualización de la Guía disciplinaria?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4845BC5-E374-47B5-A9F6-24F4B424030B}"/>
              </a:ext>
            </a:extLst>
          </p:cNvPr>
          <p:cNvPicPr/>
          <p:nvPr/>
        </p:nvPicPr>
        <p:blipFill rotWithShape="1">
          <a:blip r:embed="rId2"/>
          <a:srcRect l="34117" t="19915" r="50868" b="69222"/>
          <a:stretch/>
        </p:blipFill>
        <p:spPr bwMode="auto">
          <a:xfrm>
            <a:off x="2266950" y="1193801"/>
            <a:ext cx="5092699" cy="863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E03BB96-B64B-4E87-944B-E92A2816C1C6}"/>
              </a:ext>
            </a:extLst>
          </p:cNvPr>
          <p:cNvPicPr/>
          <p:nvPr/>
        </p:nvPicPr>
        <p:blipFill rotWithShape="1">
          <a:blip r:embed="rId2"/>
          <a:srcRect l="45400" t="46470" r="39919" b="6156"/>
          <a:stretch/>
        </p:blipFill>
        <p:spPr bwMode="auto">
          <a:xfrm>
            <a:off x="2139951" y="2338705"/>
            <a:ext cx="1337946" cy="2061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097B3A-45E1-45E4-A780-30B0759B2374}"/>
              </a:ext>
            </a:extLst>
          </p:cNvPr>
          <p:cNvPicPr/>
          <p:nvPr/>
        </p:nvPicPr>
        <p:blipFill rotWithShape="1">
          <a:blip r:embed="rId3"/>
          <a:srcRect l="45160" t="20972" r="40160" b="31637"/>
          <a:stretch/>
        </p:blipFill>
        <p:spPr bwMode="auto">
          <a:xfrm>
            <a:off x="4091623" y="2289173"/>
            <a:ext cx="1276350" cy="2111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1A35704-F2E5-46FB-8446-8702DA428681}"/>
              </a:ext>
            </a:extLst>
          </p:cNvPr>
          <p:cNvPicPr/>
          <p:nvPr/>
        </p:nvPicPr>
        <p:blipFill rotWithShape="1">
          <a:blip r:embed="rId4"/>
          <a:srcRect l="45156" t="27006" r="39815" b="25008"/>
          <a:stretch/>
        </p:blipFill>
        <p:spPr bwMode="auto">
          <a:xfrm>
            <a:off x="5981700" y="2289174"/>
            <a:ext cx="1424303" cy="2111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03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138988" y="4684579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Open Sans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16CEF1-8094-4537-ADC1-7DB5983075F7}"/>
              </a:ext>
            </a:extLst>
          </p:cNvPr>
          <p:cNvSpPr txBox="1"/>
          <p:nvPr/>
        </p:nvSpPr>
        <p:spPr>
          <a:xfrm>
            <a:off x="1642363" y="-117873"/>
            <a:ext cx="66951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400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Qué va a encontrar en esta actualización de la Guía disciplinaria?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C097B3A-45E1-45E4-A780-30B0759B2374}"/>
              </a:ext>
            </a:extLst>
          </p:cNvPr>
          <p:cNvPicPr/>
          <p:nvPr/>
        </p:nvPicPr>
        <p:blipFill rotWithShape="1">
          <a:blip r:embed="rId2"/>
          <a:srcRect l="45160" t="20972" r="40160" b="31637"/>
          <a:stretch/>
        </p:blipFill>
        <p:spPr bwMode="auto">
          <a:xfrm>
            <a:off x="3713606" y="1233486"/>
            <a:ext cx="1276350" cy="2111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1A35704-F2E5-46FB-8446-8702DA428681}"/>
              </a:ext>
            </a:extLst>
          </p:cNvPr>
          <p:cNvPicPr/>
          <p:nvPr/>
        </p:nvPicPr>
        <p:blipFill rotWithShape="1">
          <a:blip r:embed="rId3"/>
          <a:srcRect l="45156" t="27006" r="39815" b="25008"/>
          <a:stretch/>
        </p:blipFill>
        <p:spPr bwMode="auto">
          <a:xfrm>
            <a:off x="5175250" y="2083418"/>
            <a:ext cx="1424303" cy="2111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B5E2BC8-EED5-4B2C-825D-E0A9B1737ABC}"/>
              </a:ext>
            </a:extLst>
          </p:cNvPr>
          <p:cNvSpPr txBox="1"/>
          <p:nvPr/>
        </p:nvSpPr>
        <p:spPr>
          <a:xfrm>
            <a:off x="603250" y="3139106"/>
            <a:ext cx="4572000" cy="81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400" dirty="0"/>
              <a:t>Encontrará 5 documentos con información para apoyar la transición entre la Ley 734 de 2002 y la Ley 1952 de 2019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B555E1-2B80-4621-B484-44AED90D13AF}"/>
              </a:ext>
            </a:extLst>
          </p:cNvPr>
          <p:cNvSpPr txBox="1"/>
          <p:nvPr/>
        </p:nvSpPr>
        <p:spPr>
          <a:xfrm>
            <a:off x="7061199" y="2796734"/>
            <a:ext cx="1925894" cy="1310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400" dirty="0"/>
              <a:t>Igualmente, la Ley 1952 de 2019, bajo el mismo esquema que se encontraba la Ley 734 de 2002</a:t>
            </a:r>
          </a:p>
        </p:txBody>
      </p:sp>
    </p:spTree>
    <p:extLst>
      <p:ext uri="{BB962C8B-B14F-4D97-AF65-F5344CB8AC3E}">
        <p14:creationId xmlns:p14="http://schemas.microsoft.com/office/powerpoint/2010/main" val="299851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b="1" i="1" dirty="0">
                <a:solidFill>
                  <a:srgbClr val="00B0F0"/>
                </a:solidFill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4" name="Rectángulo 3"/>
          <p:cNvSpPr/>
          <p:nvPr/>
        </p:nvSpPr>
        <p:spPr>
          <a:xfrm>
            <a:off x="230981" y="4947643"/>
            <a:ext cx="8423576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CO" sz="450" i="1" dirty="0"/>
              <a:t>Imagen tomada de https://www.flaticon.es/icono-premium/sinergia_2191259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00881" y="120254"/>
            <a:ext cx="4271169" cy="2140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375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damGorry-Inline" panose="020F0702020204020204" pitchFamily="34" charset="0"/>
              </a:rPr>
              <a:t> 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Y para que sirve la Guía Disciplinaria?</a:t>
            </a:r>
          </a:p>
          <a:p>
            <a:pPr algn="just"/>
            <a:endParaRPr lang="es-CO" sz="1050" dirty="0"/>
          </a:p>
          <a:p>
            <a:pPr algn="ctr">
              <a:lnSpc>
                <a:spcPct val="115000"/>
              </a:lnSpc>
            </a:pPr>
            <a:endParaRPr lang="es-CO" dirty="0"/>
          </a:p>
          <a:p>
            <a:pPr algn="ctr"/>
            <a:endParaRPr lang="es-CO" sz="1050" dirty="0"/>
          </a:p>
        </p:txBody>
      </p:sp>
      <p:pic>
        <p:nvPicPr>
          <p:cNvPr id="2050" name="Picture 2" descr="sinergia icono premium">
            <a:extLst>
              <a:ext uri="{FF2B5EF4-FFF2-40B4-BE49-F238E27FC236}">
                <a16:creationId xmlns:a16="http://schemas.microsoft.com/office/drawing/2014/main" id="{3EBC3594-1DDF-4B17-9D38-88390E8B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47" y="816804"/>
            <a:ext cx="1999318" cy="199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42EC0F8-C89A-4FD4-8DFA-A587310EE8DF}"/>
              </a:ext>
            </a:extLst>
          </p:cNvPr>
          <p:cNvSpPr txBox="1"/>
          <p:nvPr/>
        </p:nvSpPr>
        <p:spPr>
          <a:xfrm>
            <a:off x="3999006" y="3248048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Esta guía atiende tres necesidades: la del ciudadano, que se beneficia y exige resultados del servicio público; la de quienes trabajan como servidores públicos o ejercen una función pública, que deben conocer la responsabilidad disciplinaria; y la de quien lleva un proceso disciplinario, que debe respetar el debido proceso y eventualmente sancionar a quien faltó a sus responsabilidades.</a:t>
            </a:r>
            <a:endParaRPr lang="es-CO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F60ACB-8876-4176-A7EF-9F6B786FE25C}"/>
              </a:ext>
            </a:extLst>
          </p:cNvPr>
          <p:cNvSpPr txBox="1"/>
          <p:nvPr/>
        </p:nvSpPr>
        <p:spPr>
          <a:xfrm>
            <a:off x="341359" y="2167589"/>
            <a:ext cx="3547269" cy="113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200" dirty="0"/>
              <a:t>La Guía es una herramienta para facilitar a todos los operadores disciplinarios la toma de decisiones articuladas y estandarizadas, con respeto a una misma línea decisional definida por los niveles superiores de la institución</a:t>
            </a:r>
          </a:p>
        </p:txBody>
      </p:sp>
    </p:spTree>
    <p:extLst>
      <p:ext uri="{BB962C8B-B14F-4D97-AF65-F5344CB8AC3E}">
        <p14:creationId xmlns:p14="http://schemas.microsoft.com/office/powerpoint/2010/main" val="87391635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 idx="4294967295"/>
          </p:nvPr>
        </p:nvSpPr>
        <p:spPr>
          <a:xfrm>
            <a:off x="740361" y="445510"/>
            <a:ext cx="5257800" cy="766762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500" dirty="0">
                <a:latin typeface="+mj-lt"/>
              </a:rPr>
              <a:t>GUIA DISCIPLINARIA</a:t>
            </a:r>
            <a:endParaRPr sz="3500" dirty="0">
              <a:latin typeface="+mj-lt"/>
            </a:endParaRPr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4" y="574117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A42A17-3018-448E-B6C2-A18B9375789A}"/>
              </a:ext>
            </a:extLst>
          </p:cNvPr>
          <p:cNvSpPr txBox="1"/>
          <p:nvPr/>
        </p:nvSpPr>
        <p:spPr>
          <a:xfrm>
            <a:off x="182571" y="2005112"/>
            <a:ext cx="2366588" cy="1249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FF0000"/>
                </a:solidFill>
              </a:rPr>
              <a:t>1</a:t>
            </a:r>
            <a:r>
              <a:rPr lang="es-CO" altLang="es-CO" dirty="0"/>
              <a:t>. Ingresa a la página Web de la Procuraduría: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CO" altLang="es-CO" dirty="0"/>
              <a:t> </a:t>
            </a:r>
            <a:r>
              <a:rPr lang="es-CO" altLang="es-CO" dirty="0">
                <a:hlinkClick r:id="rId4"/>
              </a:rPr>
              <a:t>www.procuraduria.gov.co</a:t>
            </a:r>
            <a:r>
              <a:rPr lang="es-CO" altLang="es-CO" dirty="0"/>
              <a:t> y e</a:t>
            </a:r>
            <a:r>
              <a:rPr lang="es-ES" altLang="es-CO" dirty="0"/>
              <a:t>n la parte superior, haga clic en la imagen  Relatoría de la PGN</a:t>
            </a:r>
            <a:endParaRPr lang="es-CO" altLang="es-CO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8718914-CF86-4D44-9ACE-1371343B7E31}"/>
              </a:ext>
            </a:extLst>
          </p:cNvPr>
          <p:cNvGrpSpPr/>
          <p:nvPr/>
        </p:nvGrpSpPr>
        <p:grpSpPr>
          <a:xfrm>
            <a:off x="2335192" y="83890"/>
            <a:ext cx="6978005" cy="5705973"/>
            <a:chOff x="2151818" y="-1963865"/>
            <a:chExt cx="11221343" cy="9887015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C2D32C-D2B1-4910-85F9-8110B2741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756" t="8340" r="30486" b="80109"/>
            <a:stretch/>
          </p:blipFill>
          <p:spPr>
            <a:xfrm>
              <a:off x="2151818" y="322673"/>
              <a:ext cx="9141708" cy="728368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0C3B7878-A89E-4FB1-A73D-F8254F96F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11026" y1="52221" x2="12237" y2="59814"/>
                          <a14:foregroundMark x1="12237" y1="59814" x2="19467" y2="60541"/>
                          <a14:foregroundMark x1="19467" y1="60541" x2="22375" y2="52827"/>
                          <a14:foregroundMark x1="22375" y1="52827" x2="41074" y2="39257"/>
                          <a14:foregroundMark x1="41074" y1="39257" x2="49233" y2="39176"/>
                          <a14:foregroundMark x1="49233" y1="39176" x2="62439" y2="49475"/>
                          <a14:foregroundMark x1="62439" y1="49475" x2="82108" y2="59330"/>
                          <a14:foregroundMark x1="82108" y1="59330" x2="82108" y2="59330"/>
                          <a14:foregroundMark x1="82108" y1="59330" x2="82108" y2="59330"/>
                          <a14:foregroundMark x1="23748" y1="34612" x2="23950" y2="42326"/>
                          <a14:foregroundMark x1="23950" y1="42326" x2="29766" y2="48384"/>
                          <a14:foregroundMark x1="29766" y1="48384" x2="44144" y2="50687"/>
                          <a14:foregroundMark x1="44144" y1="50687" x2="48910" y2="44669"/>
                          <a14:foregroundMark x1="48910" y1="44669" x2="25646" y2="36389"/>
                          <a14:foregroundMark x1="25646" y1="36389" x2="52060" y2="38732"/>
                          <a14:foregroundMark x1="52060" y1="38732" x2="59612" y2="56058"/>
                          <a14:foregroundMark x1="59612" y1="56058" x2="74475" y2="59249"/>
                          <a14:foregroundMark x1="74475" y1="59249" x2="81785" y2="56502"/>
                          <a14:foregroundMark x1="81785" y1="56502" x2="83966" y2="48627"/>
                          <a14:foregroundMark x1="83966" y1="48627" x2="73829" y2="47415"/>
                          <a14:foregroundMark x1="73829" y1="47415" x2="58724" y2="51373"/>
                          <a14:foregroundMark x1="67044" y1="56745" x2="67044" y2="567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146" y="-1963865"/>
              <a:ext cx="9887015" cy="9887015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B8127BBD-0870-488C-8B20-0ABBBFC3C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087" t="30106" r="32851" b="26567"/>
            <a:stretch/>
          </p:blipFill>
          <p:spPr>
            <a:xfrm>
              <a:off x="9070219" y="2345682"/>
              <a:ext cx="3058144" cy="1884442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A74DEBEB-6B89-4C07-93A1-35751A82F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7149" t="30216" r="47799" b="32072"/>
            <a:stretch/>
          </p:blipFill>
          <p:spPr>
            <a:xfrm>
              <a:off x="4396356" y="3248749"/>
              <a:ext cx="476230" cy="1119339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94F1DE02-068A-4811-8C22-7F78A02D1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7083" t="30306" r="42969" b="28720"/>
            <a:stretch/>
          </p:blipFill>
          <p:spPr>
            <a:xfrm>
              <a:off x="4859090" y="2902649"/>
              <a:ext cx="1111695" cy="1480503"/>
            </a:xfrm>
            <a:prstGeom prst="rect">
              <a:avLst/>
            </a:prstGeom>
          </p:spPr>
        </p:pic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BF126D9-7C0A-4336-AA9C-FD3D57C74764}"/>
              </a:ext>
            </a:extLst>
          </p:cNvPr>
          <p:cNvGrpSpPr/>
          <p:nvPr/>
        </p:nvGrpSpPr>
        <p:grpSpPr>
          <a:xfrm>
            <a:off x="6958199" y="1237066"/>
            <a:ext cx="1448814" cy="1536092"/>
            <a:chOff x="9770125" y="0"/>
            <a:chExt cx="1931752" cy="2048122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A7DFF364-755C-46DA-8060-42EE694D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125" y="127043"/>
              <a:ext cx="1931752" cy="1921079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12A1DE8-8BE9-4E41-BB82-0E8DDD416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93" b="28241" l="62656" r="86458">
                          <a14:foregroundMark x1="80885" y1="24444" x2="80885" y2="24444"/>
                          <a14:foregroundMark x1="63750" y1="12963" x2="64063" y2="11019"/>
                          <a14:foregroundMark x1="86458" y1="28241" x2="86458" y2="28241"/>
                          <a14:foregroundMark x1="73802" y1="20741" x2="73802" y2="20741"/>
                          <a14:foregroundMark x1="63229" y1="13148" x2="63646" y2="12500"/>
                          <a14:foregroundMark x1="79948" y1="23704" x2="79948" y2="23704"/>
                          <a14:backgroundMark x1="65052" y1="15185" x2="65156" y2="15741"/>
                          <a14:backgroundMark x1="63073" y1="14444" x2="65313" y2="14722"/>
                          <a14:backgroundMark x1="63073" y1="15648" x2="64948" y2="15556"/>
                          <a14:backgroundMark x1="64948" y1="15556" x2="64948" y2="15556"/>
                        </a14:backgroundRemoval>
                      </a14:imgEffect>
                    </a14:imgLayer>
                  </a14:imgProps>
                </a:ext>
              </a:extLst>
            </a:blip>
            <a:srcRect l="62384" t="9454" r="34367" b="82734"/>
            <a:stretch/>
          </p:blipFill>
          <p:spPr>
            <a:xfrm>
              <a:off x="9963121" y="0"/>
              <a:ext cx="917696" cy="1347150"/>
            </a:xfrm>
            <a:prstGeom prst="rect">
              <a:avLst/>
            </a:prstGeom>
          </p:spPr>
        </p:pic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E4A58B0-844F-48D6-A5DC-7E84284582A9}"/>
              </a:ext>
            </a:extLst>
          </p:cNvPr>
          <p:cNvSpPr txBox="1"/>
          <p:nvPr/>
        </p:nvSpPr>
        <p:spPr>
          <a:xfrm>
            <a:off x="5119138" y="1706730"/>
            <a:ext cx="465588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b="1" dirty="0"/>
              <a:t>RELATORIA</a:t>
            </a:r>
          </a:p>
          <a:p>
            <a:pPr algn="ctr"/>
            <a:r>
              <a:rPr lang="es-ES" sz="1350" b="1" dirty="0"/>
              <a:t> </a:t>
            </a:r>
            <a:r>
              <a:rPr lang="es-ES" sz="600" b="1" dirty="0"/>
              <a:t>DE LA PGN</a:t>
            </a:r>
            <a:endParaRPr lang="es-CO" sz="600" b="1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0B19C6FA-A221-4BF7-A0E6-725D1A0BD8FD}"/>
              </a:ext>
            </a:extLst>
          </p:cNvPr>
          <p:cNvPicPr/>
          <p:nvPr/>
        </p:nvPicPr>
        <p:blipFill rotWithShape="1">
          <a:blip r:embed="rId14"/>
          <a:srcRect l="25119" t="29874" r="27783" b="18267"/>
          <a:stretch/>
        </p:blipFill>
        <p:spPr bwMode="auto">
          <a:xfrm>
            <a:off x="4593122" y="2046000"/>
            <a:ext cx="2136322" cy="1208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672151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 idx="4294967295"/>
          </p:nvPr>
        </p:nvSpPr>
        <p:spPr>
          <a:xfrm>
            <a:off x="670271" y="418592"/>
            <a:ext cx="5257800" cy="766762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3500" dirty="0">
                <a:latin typeface="+mj-lt"/>
              </a:rPr>
              <a:t>GUIA DISCIPLINARIA</a:t>
            </a:r>
            <a:endParaRPr sz="3500" dirty="0"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4" y="574117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A42A17-3018-448E-B6C2-A18B9375789A}"/>
              </a:ext>
            </a:extLst>
          </p:cNvPr>
          <p:cNvSpPr txBox="1"/>
          <p:nvPr/>
        </p:nvSpPr>
        <p:spPr>
          <a:xfrm>
            <a:off x="450031" y="1545976"/>
            <a:ext cx="236658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s-ES" altLang="es-CO" sz="1200" b="1" dirty="0">
                <a:solidFill>
                  <a:srgbClr val="FF0000"/>
                </a:solidFill>
              </a:rPr>
              <a:t>2.</a:t>
            </a:r>
            <a:r>
              <a:rPr lang="es-ES" altLang="es-CO" sz="1200" dirty="0"/>
              <a:t> De las 10 opciones que encuentra seleccione GUIA DEL PROCESO DISCIPLINARIO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217BEFA-A543-4BC7-AE38-A93D08776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2185" y="2448604"/>
            <a:ext cx="553973" cy="52391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F34E3E5-D27A-4EDA-849C-3820E1745B92}"/>
              </a:ext>
            </a:extLst>
          </p:cNvPr>
          <p:cNvPicPr/>
          <p:nvPr/>
        </p:nvPicPr>
        <p:blipFill rotWithShape="1">
          <a:blip r:embed="rId4"/>
          <a:srcRect l="25119" t="29874" r="27783" b="6156"/>
          <a:stretch/>
        </p:blipFill>
        <p:spPr bwMode="auto">
          <a:xfrm>
            <a:off x="3707764" y="1879102"/>
            <a:ext cx="3582035" cy="2515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649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b="1" i="1" dirty="0">
                <a:solidFill>
                  <a:srgbClr val="00B0F0"/>
                </a:solidFill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10" name="Rectángulo 9"/>
          <p:cNvSpPr/>
          <p:nvPr/>
        </p:nvSpPr>
        <p:spPr>
          <a:xfrm>
            <a:off x="1029849" y="-236531"/>
            <a:ext cx="697351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5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damGorry-Inline" panose="020F0702020204020204" pitchFamily="34" charset="0"/>
              </a:rPr>
              <a:t> 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Quienes deben utilizar la Guía disciplinaria?</a:t>
            </a:r>
          </a:p>
          <a:p>
            <a:pPr algn="l" fontAlgn="base"/>
            <a:endParaRPr lang="es-CO" sz="1050" dirty="0"/>
          </a:p>
          <a:p>
            <a:pPr algn="l" fontAlgn="base"/>
            <a:endParaRPr lang="es-CO" sz="1050" dirty="0"/>
          </a:p>
        </p:txBody>
      </p:sp>
      <p:sp>
        <p:nvSpPr>
          <p:cNvPr id="3" name="Rectángulo 2"/>
          <p:cNvSpPr/>
          <p:nvPr/>
        </p:nvSpPr>
        <p:spPr>
          <a:xfrm>
            <a:off x="4336808" y="1450789"/>
            <a:ext cx="4572000" cy="256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05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CO" sz="105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35588" y="4833218"/>
            <a:ext cx="138852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CO" sz="400" i="1" dirty="0"/>
              <a:t>Imagen tomada de  </a:t>
            </a:r>
            <a:r>
              <a:rPr lang="es-CO" sz="400" i="1" dirty="0">
                <a:hlinkClick r:id="rId2"/>
              </a:rPr>
              <a:t>https://www.procuraduría.gov.co</a:t>
            </a:r>
            <a:endParaRPr lang="es-CO" sz="4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8B2BAF-0AAE-4440-BF8F-A5ED4D35C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76" y="2761974"/>
            <a:ext cx="7378233" cy="10413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7900392-B675-4239-8E78-FBE5C1054973}"/>
              </a:ext>
            </a:extLst>
          </p:cNvPr>
          <p:cNvSpPr txBox="1"/>
          <p:nvPr/>
        </p:nvSpPr>
        <p:spPr>
          <a:xfrm>
            <a:off x="1324559" y="928295"/>
            <a:ext cx="67335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+mn-lt"/>
              </a:rPr>
              <a:t>La Resolución 802 de 2019 adoptó la actualización a la Guía del Proceso Disciplinario, estableciendo : “cuyos procedimientos deberán ser aplicados por todos los servidores y las dependencias de la Procuraduría General de la Nación que ejerzan funciones disciplinarias, incluso por quienes tienen asignación especial de manera temporal”</a:t>
            </a:r>
          </a:p>
          <a:p>
            <a:pPr algn="ctr"/>
            <a:endParaRPr lang="es-ES" sz="1400" dirty="0">
              <a:latin typeface="+mn-lt"/>
            </a:endParaRPr>
          </a:p>
          <a:p>
            <a:pPr algn="ctr"/>
            <a:r>
              <a:rPr lang="es-ES" sz="1400" dirty="0">
                <a:latin typeface="+mn-lt"/>
              </a:rPr>
              <a:t>Por su parte la Circular 15 de 2020 estableció</a:t>
            </a:r>
          </a:p>
          <a:p>
            <a:br>
              <a:rPr lang="es-ES" sz="1400" dirty="0"/>
            </a:b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37413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3D023A-91EB-406E-8062-5533C6381D8A}"/>
              </a:ext>
            </a:extLst>
          </p:cNvPr>
          <p:cNvPicPr/>
          <p:nvPr/>
        </p:nvPicPr>
        <p:blipFill rotWithShape="1">
          <a:blip r:embed="rId2">
            <a:lum bright="70000" contrast="-70000"/>
          </a:blip>
          <a:srcRect t="13313"/>
          <a:stretch/>
        </p:blipFill>
        <p:spPr bwMode="auto">
          <a:xfrm>
            <a:off x="0" y="635000"/>
            <a:ext cx="9144000" cy="4508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52F25D-6C45-4019-B66C-B211F59B0A90}"/>
              </a:ext>
            </a:extLst>
          </p:cNvPr>
          <p:cNvSpPr txBox="1"/>
          <p:nvPr/>
        </p:nvSpPr>
        <p:spPr>
          <a:xfrm rot="20750039">
            <a:off x="73665" y="203671"/>
            <a:ext cx="251750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12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800" b="1" i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SABIA USTED:</a:t>
            </a:r>
          </a:p>
          <a:p>
            <a:pPr algn="ctr"/>
            <a:r>
              <a:rPr lang="es-CO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Que en la PGN laboran más de 4.000 servidores a lo largo y ancho del país?</a:t>
            </a:r>
            <a:endParaRPr lang="es-CO" sz="1400" b="1" i="1" kern="1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Yantramanav"/>
              <a:ea typeface="+mn-ea"/>
              <a:cs typeface="+mn-cs"/>
            </a:endParaRPr>
          </a:p>
          <a:p>
            <a:pPr lvl="0" algn="ctr"/>
            <a:r>
              <a:rPr lang="es-CO" sz="14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63B7398-B06C-40BB-AF31-742252C8A004}"/>
              </a:ext>
            </a:extLst>
          </p:cNvPr>
          <p:cNvGrpSpPr/>
          <p:nvPr/>
        </p:nvGrpSpPr>
        <p:grpSpPr>
          <a:xfrm>
            <a:off x="2539430" y="498410"/>
            <a:ext cx="5645720" cy="2171100"/>
            <a:chOff x="3466489" y="118828"/>
            <a:chExt cx="6709694" cy="2894800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8217842-6C77-492F-AEA3-8CEF7042CF6B}"/>
                </a:ext>
              </a:extLst>
            </p:cNvPr>
            <p:cNvSpPr/>
            <p:nvPr/>
          </p:nvSpPr>
          <p:spPr>
            <a:xfrm>
              <a:off x="5162699" y="878553"/>
              <a:ext cx="1672168" cy="1149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5000" b="1" i="1" kern="120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Yantramanav"/>
                  <a:ea typeface="+mn-ea"/>
                  <a:cs typeface="+mn-cs"/>
                </a:rPr>
                <a:t>ATO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3AAD8A1-1C16-474B-9312-B2D4290E8651}"/>
                </a:ext>
              </a:extLst>
            </p:cNvPr>
            <p:cNvSpPr/>
            <p:nvPr/>
          </p:nvSpPr>
          <p:spPr>
            <a:xfrm>
              <a:off x="5771989" y="1545496"/>
              <a:ext cx="4404194" cy="1149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5000" b="1" i="1" kern="120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Yantramanav"/>
                  <a:ea typeface="+mn-ea"/>
                  <a:cs typeface="+mn-cs"/>
                </a:rPr>
                <a:t>CURIOSO</a:t>
              </a:r>
            </a:p>
          </p:txBody>
        </p:sp>
        <p:pic>
          <p:nvPicPr>
            <p:cNvPr id="7" name="Picture 5" descr="Resultado de imagen para bombillo idea">
              <a:extLst>
                <a:ext uri="{FF2B5EF4-FFF2-40B4-BE49-F238E27FC236}">
                  <a16:creationId xmlns:a16="http://schemas.microsoft.com/office/drawing/2014/main" id="{B808DDF5-77E6-4794-9E58-91E48080F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489" y="118828"/>
              <a:ext cx="2206986" cy="289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84D93290-768B-43B2-9449-7F8D4F785141}"/>
              </a:ext>
            </a:extLst>
          </p:cNvPr>
          <p:cNvSpPr txBox="1"/>
          <p:nvPr/>
        </p:nvSpPr>
        <p:spPr>
          <a:xfrm>
            <a:off x="3052284" y="635000"/>
            <a:ext cx="11323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7B5718-844A-41A8-BEAB-CC427233B2EC}"/>
              </a:ext>
            </a:extLst>
          </p:cNvPr>
          <p:cNvSpPr txBox="1"/>
          <p:nvPr/>
        </p:nvSpPr>
        <p:spPr>
          <a:xfrm>
            <a:off x="0" y="4802540"/>
            <a:ext cx="465455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500" b="1" i="1" dirty="0"/>
              <a:t>Información tomada de https://procuraduría.gov.co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5C026CD-B118-4D09-AD70-4437D8029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6179">
            <a:off x="6570366" y="359195"/>
            <a:ext cx="1607344" cy="16073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0D4A49D-450A-4EB2-8C0F-0DB80C6C4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24" t="22472" r="22291" b="35843"/>
          <a:stretch/>
        </p:blipFill>
        <p:spPr>
          <a:xfrm>
            <a:off x="3385440" y="2704867"/>
            <a:ext cx="5219786" cy="212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3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9196F1-69F7-BF4D-8DF2-359994D3C705}"/>
              </a:ext>
            </a:extLst>
          </p:cNvPr>
          <p:cNvSpPr txBox="1"/>
          <p:nvPr/>
        </p:nvSpPr>
        <p:spPr>
          <a:xfrm>
            <a:off x="1787324" y="660868"/>
            <a:ext cx="6012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999999"/>
              </a:buClr>
              <a:buSzPts val="2400"/>
              <a:defRPr/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CANALES </a:t>
            </a:r>
          </a:p>
          <a:p>
            <a:pPr lvl="0" algn="ctr">
              <a:buClr>
                <a:srgbClr val="999999"/>
              </a:buClr>
              <a:buSzPts val="2400"/>
              <a:defRPr/>
            </a:pPr>
            <a:endParaRPr lang="es-E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lvl="0" algn="ctr">
              <a:buClr>
                <a:srgbClr val="999999"/>
              </a:buClr>
              <a:buSzPts val="2400"/>
              <a:defRPr/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DE </a:t>
            </a:r>
          </a:p>
          <a:p>
            <a:pPr lvl="0" algn="ctr">
              <a:buClr>
                <a:srgbClr val="999999"/>
              </a:buClr>
              <a:buSzPts val="2400"/>
              <a:defRPr/>
            </a:pPr>
            <a:endParaRPr lang="es-E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lvl="0" algn="ctr">
              <a:buClr>
                <a:srgbClr val="999999"/>
              </a:buClr>
              <a:buSzPts val="2400"/>
              <a:defRPr/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ATENCIÓN</a:t>
            </a:r>
          </a:p>
          <a:p>
            <a:pPr lvl="0" algn="ctr">
              <a:buClr>
                <a:srgbClr val="999999"/>
              </a:buClr>
              <a:buSzPts val="2400"/>
              <a:defRPr/>
            </a:pPr>
            <a:endParaRPr lang="es-CO" sz="3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anal - Iconos gratis de tecnología">
            <a:extLst>
              <a:ext uri="{FF2B5EF4-FFF2-40B4-BE49-F238E27FC236}">
                <a16:creationId xmlns:a16="http://schemas.microsoft.com/office/drawing/2014/main" id="{458EA530-2B47-43E8-9FA0-20733041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47" y="2322764"/>
            <a:ext cx="1955464" cy="19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ocedimiento para consultas">
            <a:extLst>
              <a:ext uri="{FF2B5EF4-FFF2-40B4-BE49-F238E27FC236}">
                <a16:creationId xmlns:a16="http://schemas.microsoft.com/office/drawing/2014/main" id="{25B53CAD-6E5D-4B89-9693-F7B75EC6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647"/>
            <a:ext cx="9144000" cy="53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3D3AEE-A287-4F63-821C-9BDAD4A9809F}"/>
              </a:ext>
            </a:extLst>
          </p:cNvPr>
          <p:cNvSpPr txBox="1"/>
          <p:nvPr/>
        </p:nvSpPr>
        <p:spPr>
          <a:xfrm>
            <a:off x="-301557" y="4723421"/>
            <a:ext cx="6984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600" i="1" dirty="0">
                <a:solidFill>
                  <a:schemeClr val="tx1"/>
                </a:solidFill>
              </a:rPr>
              <a:t>Coordinaci</a:t>
            </a:r>
            <a:r>
              <a:rPr lang="es-CO" sz="600" i="1" dirty="0">
                <a:solidFill>
                  <a:schemeClr val="tx1"/>
                </a:solidFill>
              </a:rPr>
              <a:t>ó</a:t>
            </a:r>
            <a:r>
              <a:rPr lang="es-CO" altLang="es-CO" sz="600" i="1" dirty="0">
                <a:solidFill>
                  <a:schemeClr val="tx1"/>
                </a:solidFill>
              </a:rPr>
              <a:t>n Ruth Stella García A</a:t>
            </a:r>
          </a:p>
          <a:p>
            <a:pPr algn="ctr" eaLnBrk="1" hangingPunct="1"/>
            <a:r>
              <a:rPr lang="es-CO" altLang="es-CO" sz="600" i="1" dirty="0">
                <a:solidFill>
                  <a:schemeClr val="tx1"/>
                </a:solidFill>
              </a:rPr>
              <a:t>Investigaci</a:t>
            </a:r>
            <a:r>
              <a:rPr lang="es-CO" sz="600" i="1" dirty="0">
                <a:solidFill>
                  <a:schemeClr val="tx1"/>
                </a:solidFill>
              </a:rPr>
              <a:t>ó</a:t>
            </a:r>
            <a:r>
              <a:rPr lang="es-CO" altLang="es-CO" sz="600" i="1" dirty="0">
                <a:solidFill>
                  <a:schemeClr val="tx1"/>
                </a:solidFill>
              </a:rPr>
              <a:t>n, diseño y diagramaci</a:t>
            </a:r>
            <a:r>
              <a:rPr lang="es-CO" sz="600" i="1" dirty="0">
                <a:solidFill>
                  <a:schemeClr val="tx1"/>
                </a:solidFill>
              </a:rPr>
              <a:t>ó</a:t>
            </a:r>
            <a:r>
              <a:rPr lang="es-CO" altLang="es-CO" sz="600" i="1" dirty="0">
                <a:solidFill>
                  <a:schemeClr val="tx1"/>
                </a:solidFill>
              </a:rPr>
              <a:t>n</a:t>
            </a:r>
          </a:p>
          <a:p>
            <a:pPr algn="ctr" eaLnBrk="1" hangingPunct="1"/>
            <a:r>
              <a:rPr lang="es-CO" altLang="es-CO" sz="600" i="1" dirty="0">
                <a:solidFill>
                  <a:schemeClr val="tx1"/>
                </a:solidFill>
              </a:rPr>
              <a:t>Elsa Patricia Rodríguez 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4AC01F1-24E1-4600-A62B-D2339D41EC4E}"/>
              </a:ext>
            </a:extLst>
          </p:cNvPr>
          <p:cNvSpPr/>
          <p:nvPr/>
        </p:nvSpPr>
        <p:spPr>
          <a:xfrm>
            <a:off x="4806397" y="4827178"/>
            <a:ext cx="29931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600" i="1" dirty="0">
                <a:solidFill>
                  <a:schemeClr val="tx1"/>
                </a:solidFill>
              </a:rPr>
              <a:t>Publicación en la web Paulino Solano C.</a:t>
            </a:r>
          </a:p>
        </p:txBody>
      </p:sp>
    </p:spTree>
    <p:extLst>
      <p:ext uri="{BB962C8B-B14F-4D97-AF65-F5344CB8AC3E}">
        <p14:creationId xmlns:p14="http://schemas.microsoft.com/office/powerpoint/2010/main" val="309651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11" name="Rectángulo 10"/>
          <p:cNvSpPr/>
          <p:nvPr/>
        </p:nvSpPr>
        <p:spPr>
          <a:xfrm>
            <a:off x="2267982" y="100164"/>
            <a:ext cx="4306490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375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Yantramanav"/>
              </a:rPr>
              <a:t> 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Y hoy de qué vamos a hablar ?</a:t>
            </a:r>
          </a:p>
          <a:p>
            <a:pPr algn="just"/>
            <a:endParaRPr lang="es-CO" sz="105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75FA7A5-B1E3-43E1-B96A-570EF995AE4A}"/>
              </a:ext>
            </a:extLst>
          </p:cNvPr>
          <p:cNvSpPr txBox="1"/>
          <p:nvPr/>
        </p:nvSpPr>
        <p:spPr>
          <a:xfrm rot="20363384">
            <a:off x="70099" y="-273520"/>
            <a:ext cx="23955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600" b="1" i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SABIA USTED:</a:t>
            </a:r>
          </a:p>
          <a:p>
            <a:pPr algn="ctr"/>
            <a:r>
              <a:rPr lang="es-CO" sz="12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Qué ya se encuentran disponibles en la web el Decreto 262 de 2000 – estructura de la PGN -con notas de vigencia al 2020 y la guía disciplinaria con Ley 1952 de 2019?</a:t>
            </a:r>
          </a:p>
          <a:p>
            <a:pPr algn="ctr"/>
            <a:endParaRPr lang="es-CO" sz="1200" b="1" i="1" kern="1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Yantramanav"/>
              <a:ea typeface="+mn-ea"/>
              <a:cs typeface="+mn-cs"/>
            </a:endParaRPr>
          </a:p>
          <a:p>
            <a:pPr algn="ctr"/>
            <a:endParaRPr lang="es-CO" sz="1200" b="1" i="1" kern="1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Yantramanav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70D584B-C78D-4F81-815A-6D0DF0D209E7}"/>
              </a:ext>
            </a:extLst>
          </p:cNvPr>
          <p:cNvSpPr txBox="1"/>
          <p:nvPr/>
        </p:nvSpPr>
        <p:spPr>
          <a:xfrm>
            <a:off x="5149850" y="1483232"/>
            <a:ext cx="3670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latin typeface="+mn-lt"/>
              </a:rPr>
              <a:t>De dos publicaciones nuevas en la web </a:t>
            </a:r>
          </a:p>
          <a:p>
            <a:pPr algn="ctr"/>
            <a:r>
              <a:rPr lang="es-ES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ngsana New" panose="02020603050405020304" pitchFamily="18" charset="-34"/>
              </a:rPr>
              <a:t>Decreto 262 de 2000 </a:t>
            </a:r>
            <a:r>
              <a:rPr lang="es-ES" sz="1200" i="1" dirty="0">
                <a:latin typeface="+mn-lt"/>
              </a:rPr>
              <a:t>con notas de vigencia 2020 </a:t>
            </a:r>
          </a:p>
          <a:p>
            <a:pPr algn="ctr"/>
            <a:r>
              <a:rPr lang="es-ES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ngsana New" panose="02020603050405020304" pitchFamily="18" charset="-34"/>
              </a:rPr>
              <a:t>Guía disciplinaria </a:t>
            </a:r>
            <a:r>
              <a:rPr lang="es-ES" sz="1200" i="1" dirty="0">
                <a:latin typeface="+mn-lt"/>
              </a:rPr>
              <a:t>con Ley 1952 de 2019 </a:t>
            </a:r>
            <a:endParaRPr lang="es-CO" sz="1200" i="1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BDE99E-BAA0-4C12-B00F-446705A5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11975" r="24167" b="3593"/>
          <a:stretch/>
        </p:blipFill>
        <p:spPr>
          <a:xfrm rot="21189426">
            <a:off x="2666258" y="1536866"/>
            <a:ext cx="2414900" cy="30927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A82E60-A322-4AA4-ACCC-D5DC57904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27" t="33951" r="28889" b="28272"/>
          <a:stretch/>
        </p:blipFill>
        <p:spPr>
          <a:xfrm>
            <a:off x="5208032" y="2567539"/>
            <a:ext cx="3390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8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138988" y="4684579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Open Sans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16CEF1-8094-4537-ADC1-7DB5983075F7}"/>
              </a:ext>
            </a:extLst>
          </p:cNvPr>
          <p:cNvSpPr txBox="1"/>
          <p:nvPr/>
        </p:nvSpPr>
        <p:spPr>
          <a:xfrm>
            <a:off x="2286000" y="-117873"/>
            <a:ext cx="60515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400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Qué va a encontrar en esta actualización del Decreto 262?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1A63B7C-C8F6-4F80-9747-10FB81D7A57C}"/>
              </a:ext>
            </a:extLst>
          </p:cNvPr>
          <p:cNvSpPr txBox="1"/>
          <p:nvPr/>
        </p:nvSpPr>
        <p:spPr>
          <a:xfrm>
            <a:off x="1960464" y="1159399"/>
            <a:ext cx="6377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4488D8"/>
                </a:solidFill>
                <a:latin typeface="+mj-lt"/>
              </a:rPr>
              <a:t>1.124 </a:t>
            </a:r>
          </a:p>
          <a:p>
            <a:r>
              <a:rPr lang="es-ES" sz="1200" dirty="0">
                <a:latin typeface="+mj-lt"/>
              </a:rPr>
              <a:t>concordancias desde la promulgación </a:t>
            </a:r>
            <a:r>
              <a:rPr lang="es-ES" sz="1400" b="0" i="0" u="none" strike="noStrike" baseline="0" dirty="0">
                <a:latin typeface="+mj-lt"/>
              </a:rPr>
              <a:t>del Decreto, esto es, desde el año 2000</a:t>
            </a:r>
            <a:endParaRPr lang="es-CO" dirty="0">
              <a:latin typeface="+mj-lt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5CE0843-8833-44C1-B5CA-0822F1A4C2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718627"/>
              </p:ext>
            </p:extLst>
          </p:nvPr>
        </p:nvGraphicFramePr>
        <p:xfrm>
          <a:off x="1546959" y="1017760"/>
          <a:ext cx="7046814" cy="471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FA4B87B-108C-4D41-BBB9-AE3DD071C04E}"/>
              </a:ext>
            </a:extLst>
          </p:cNvPr>
          <p:cNvSpPr txBox="1"/>
          <p:nvPr/>
        </p:nvSpPr>
        <p:spPr>
          <a:xfrm>
            <a:off x="593770" y="3727728"/>
            <a:ext cx="45720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0" u="none" strike="noStrike" baseline="0" dirty="0">
                <a:latin typeface="+mj-lt"/>
              </a:rPr>
              <a:t>Adicionalmente esta edición ha tenido un cambio trascendental frente a las versiones anteriores, pues para mayor comprensión se realizó la organización de</a:t>
            </a:r>
          </a:p>
          <a:p>
            <a:pPr algn="ctr"/>
            <a:r>
              <a:rPr lang="es-ES" sz="1200" i="0" u="none" strike="noStrike" baseline="0" dirty="0">
                <a:latin typeface="+mj-lt"/>
              </a:rPr>
              <a:t>los contenidos de manera temática, y no por artículos; dejándose dentro de los mismos solamente lo relacionado con las funciones, y en anexos temáticos, la demás información, con un amplio y detallado </a:t>
            </a:r>
            <a:r>
              <a:rPr lang="es-ES" sz="1200" dirty="0">
                <a:latin typeface="+mj-lt"/>
              </a:rPr>
              <a:t>análisis.</a:t>
            </a:r>
            <a:endParaRPr lang="es-CO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351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+mj-lt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3" name="Rectángulo 2"/>
          <p:cNvSpPr/>
          <p:nvPr/>
        </p:nvSpPr>
        <p:spPr>
          <a:xfrm>
            <a:off x="3710609" y="1724777"/>
            <a:ext cx="4151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0" i="0" u="none" strike="noStrike" baseline="0" dirty="0">
                <a:latin typeface="+mj-lt"/>
              </a:rPr>
              <a:t>Un análisis sobre los 190 años de la PGN en el que se analiza su recorrido histórico en especial bajo los siguientes actos:</a:t>
            </a:r>
          </a:p>
          <a:p>
            <a:pPr algn="ctr"/>
            <a:endParaRPr lang="es-ES" sz="1200" dirty="0">
              <a:latin typeface="+mj-lt"/>
            </a:endParaRPr>
          </a:p>
          <a:p>
            <a:pPr algn="ctr"/>
            <a:r>
              <a:rPr lang="es-ES" sz="1800" b="0" i="0" u="none" strike="noStrike" baseline="0" dirty="0">
                <a:latin typeface="+mj-lt"/>
              </a:rPr>
              <a:t>Ley 4ª de 1990</a:t>
            </a:r>
          </a:p>
          <a:p>
            <a:pPr algn="ctr"/>
            <a:r>
              <a:rPr lang="es-ES" sz="1800" b="0" i="0" u="none" strike="noStrike" baseline="0" dirty="0">
                <a:latin typeface="+mj-lt"/>
              </a:rPr>
              <a:t>Constitución Política de 1991</a:t>
            </a:r>
            <a:endParaRPr lang="es-ES" sz="1800" dirty="0">
              <a:latin typeface="+mj-lt"/>
            </a:endParaRPr>
          </a:p>
          <a:p>
            <a:pPr algn="ctr"/>
            <a:r>
              <a:rPr lang="es-ES" sz="1800" b="0" i="0" u="none" strike="noStrike" baseline="0" dirty="0">
                <a:latin typeface="+mj-lt"/>
              </a:rPr>
              <a:t>Ley 201 de 1995</a:t>
            </a:r>
            <a:endParaRPr lang="es-ES" sz="1200" b="0" i="0" u="none" strike="noStrike" baseline="0" dirty="0">
              <a:latin typeface="+mj-lt"/>
            </a:endParaRPr>
          </a:p>
          <a:p>
            <a:pPr algn="ctr"/>
            <a:endParaRPr lang="es-CO" sz="12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26C9FD-8791-44AC-8151-8A74FE134C74}"/>
              </a:ext>
            </a:extLst>
          </p:cNvPr>
          <p:cNvSpPr txBox="1"/>
          <p:nvPr/>
        </p:nvSpPr>
        <p:spPr>
          <a:xfrm>
            <a:off x="2370711" y="0"/>
            <a:ext cx="60437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Qué más puedo encontrar en esta edición?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10B794-C05A-4318-ADBF-C347B4F251F9}"/>
              </a:ext>
            </a:extLst>
          </p:cNvPr>
          <p:cNvSpPr txBox="1"/>
          <p:nvPr/>
        </p:nvSpPr>
        <p:spPr>
          <a:xfrm>
            <a:off x="854003" y="4743264"/>
            <a:ext cx="457200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CO" sz="500" i="1" dirty="0"/>
              <a:t>Imagen tomada de https://www.procuraduria.gov.coc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61692A-5197-498E-BC75-C8E55A4FC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1" t="11481" r="42430" b="7408"/>
          <a:stretch/>
        </p:blipFill>
        <p:spPr>
          <a:xfrm rot="21360695">
            <a:off x="465106" y="1028701"/>
            <a:ext cx="2627141" cy="3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4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+mj-lt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26C9FD-8791-44AC-8151-8A74FE134C74}"/>
              </a:ext>
            </a:extLst>
          </p:cNvPr>
          <p:cNvSpPr txBox="1"/>
          <p:nvPr/>
        </p:nvSpPr>
        <p:spPr>
          <a:xfrm>
            <a:off x="2370711" y="0"/>
            <a:ext cx="60437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Cuáles han sido las normas modificatorias de este Decreto?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17CE08C-EEC5-487F-9E4A-97AF88C3DF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449930"/>
              </p:ext>
            </p:extLst>
          </p:nvPr>
        </p:nvGraphicFramePr>
        <p:xfrm>
          <a:off x="116681" y="965200"/>
          <a:ext cx="8553795" cy="3443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C620AEA-2520-43BE-A46B-E2876D39E82E}"/>
              </a:ext>
            </a:extLst>
          </p:cNvPr>
          <p:cNvSpPr txBox="1"/>
          <p:nvPr/>
        </p:nvSpPr>
        <p:spPr>
          <a:xfrm>
            <a:off x="374477" y="4312503"/>
            <a:ext cx="83950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b="0" i="1" u="none" strike="noStrike" baseline="0" dirty="0">
                <a:solidFill>
                  <a:schemeClr val="tx1"/>
                </a:solidFill>
                <a:latin typeface="+mj-lt"/>
              </a:rPr>
              <a:t>La Ley 1952 de 2019 </a:t>
            </a:r>
            <a:r>
              <a:rPr lang="es-ES" sz="1000" b="0" i="0" u="none" strike="noStrike" baseline="0" dirty="0">
                <a:solidFill>
                  <a:schemeClr val="tx1"/>
                </a:solidFill>
                <a:latin typeface="+mj-lt"/>
              </a:rPr>
              <a:t>Código General Disciplinario una vez entre en vigencia el 1 de julio de 2021, según prórroga establecida por el artículo 140 de la Ley 1955 de 2019 – “Plan Nacional de Desarrollo 2018-2022. “Pacto por Colombia, Pacto por la Equidad” derogará los numerales 21, 22, 23 y 24 del artículo 7o relacionados con la única instancia</a:t>
            </a:r>
            <a:endParaRPr lang="es-CO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83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Open Sans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3" name="Rectángulo 2"/>
          <p:cNvSpPr/>
          <p:nvPr/>
        </p:nvSpPr>
        <p:spPr>
          <a:xfrm>
            <a:off x="1558824" y="174941"/>
            <a:ext cx="616254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70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Cuál es el contenido de los anexos?</a:t>
            </a: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just"/>
            <a:endParaRPr lang="es-CO" sz="1600" dirty="0"/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2FF7BE-5777-46DE-8655-CE57AE86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3" t="36543" r="32084" b="16050"/>
          <a:stretch/>
        </p:blipFill>
        <p:spPr>
          <a:xfrm>
            <a:off x="3609181" y="2031645"/>
            <a:ext cx="4978400" cy="24384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A682C3-BC8C-4E49-B987-657FD164567F}"/>
              </a:ext>
            </a:extLst>
          </p:cNvPr>
          <p:cNvSpPr txBox="1"/>
          <p:nvPr/>
        </p:nvSpPr>
        <p:spPr>
          <a:xfrm>
            <a:off x="590550" y="1242892"/>
            <a:ext cx="5461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</a:rPr>
              <a:t>Se encuentra un anexo de la estructura de la entidad en el que se condensa la información tanto del nivel central como del territorial y los actos administrativos que le dan origen o les modifican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A98B86-E0C5-4BFB-949E-392197A1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78" t="24164" r="31736" b="6049"/>
          <a:stretch/>
        </p:blipFill>
        <p:spPr>
          <a:xfrm rot="21019775">
            <a:off x="603250" y="2227629"/>
            <a:ext cx="313605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40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+mj-lt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3" name="Rectángulo 2"/>
          <p:cNvSpPr/>
          <p:nvPr/>
        </p:nvSpPr>
        <p:spPr>
          <a:xfrm>
            <a:off x="1558824" y="174941"/>
            <a:ext cx="616254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70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Cuál es el contenido de los anexos?</a:t>
            </a: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just"/>
            <a:endParaRPr lang="es-CO" sz="1600" dirty="0"/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C5AD3A-77C4-4D9F-87A9-379204EA3EF5}"/>
              </a:ext>
            </a:extLst>
          </p:cNvPr>
          <p:cNvSpPr txBox="1"/>
          <p:nvPr/>
        </p:nvSpPr>
        <p:spPr>
          <a:xfrm>
            <a:off x="2073056" y="1036715"/>
            <a:ext cx="5134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</a:rPr>
              <a:t>Se desarrolló un anexo temático con los siguientes elementos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42845F-B029-4224-861A-FC96F77F004C}"/>
              </a:ext>
            </a:extLst>
          </p:cNvPr>
          <p:cNvSpPr txBox="1"/>
          <p:nvPr/>
        </p:nvSpPr>
        <p:spPr>
          <a:xfrm>
            <a:off x="406400" y="138839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i="0" u="none" strike="noStrike" baseline="0" dirty="0">
                <a:solidFill>
                  <a:srgbClr val="333333"/>
                </a:solidFill>
                <a:latin typeface="+mj-lt"/>
              </a:rPr>
              <a:t>1. Ámbito de aplicación</a:t>
            </a:r>
            <a:endParaRPr lang="es-CO" dirty="0">
              <a:latin typeface="+mj-l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038E2B-27A2-488D-BE29-8337CE6D138E}"/>
              </a:ext>
            </a:extLst>
          </p:cNvPr>
          <p:cNvSpPr txBox="1"/>
          <p:nvPr/>
        </p:nvSpPr>
        <p:spPr>
          <a:xfrm>
            <a:off x="3415621" y="1542280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400" b="1" i="0" u="none" strike="noStrike" baseline="0" dirty="0">
                <a:solidFill>
                  <a:srgbClr val="333333"/>
                </a:solidFill>
                <a:latin typeface="+mn-lt"/>
              </a:rPr>
              <a:t>2. Relacionados con el tema de calidad</a:t>
            </a:r>
          </a:p>
          <a:p>
            <a:pPr algn="l"/>
            <a:r>
              <a:rPr lang="es-CO" sz="1400" b="0" i="0" u="none" strike="noStrike" baseline="0" dirty="0">
                <a:solidFill>
                  <a:srgbClr val="000000"/>
                </a:solidFill>
                <a:latin typeface="+mn-lt"/>
              </a:rPr>
              <a:t>2.1. M</a:t>
            </a:r>
            <a:r>
              <a:rPr lang="es-CO" sz="1400" b="0" i="0" u="none" strike="noStrike" baseline="0" dirty="0">
                <a:solidFill>
                  <a:srgbClr val="333333"/>
                </a:solidFill>
                <a:latin typeface="+mn-lt"/>
              </a:rPr>
              <a:t>anuales</a:t>
            </a:r>
          </a:p>
          <a:p>
            <a:pPr algn="l"/>
            <a:r>
              <a:rPr lang="es-CO" sz="1400" b="0" i="0" u="none" strike="noStrike" baseline="0" dirty="0">
                <a:solidFill>
                  <a:srgbClr val="333333"/>
                </a:solidFill>
                <a:latin typeface="+mn-lt"/>
              </a:rPr>
              <a:t>2.2. Modelos</a:t>
            </a:r>
          </a:p>
          <a:p>
            <a:pPr algn="l"/>
            <a:r>
              <a:rPr lang="es-CO" sz="1400" b="0" i="0" u="none" strike="noStrike" baseline="0" dirty="0">
                <a:solidFill>
                  <a:srgbClr val="333333"/>
                </a:solidFill>
                <a:latin typeface="+mn-lt"/>
              </a:rPr>
              <a:t>2.3. Políticas</a:t>
            </a:r>
          </a:p>
          <a:p>
            <a:pPr algn="l"/>
            <a:r>
              <a:rPr lang="es-CO" sz="1400" b="0" i="0" u="none" strike="noStrike" baseline="0" dirty="0">
                <a:solidFill>
                  <a:srgbClr val="333333"/>
                </a:solidFill>
                <a:latin typeface="+mn-lt"/>
              </a:rPr>
              <a:t>2.4. </a:t>
            </a:r>
            <a:r>
              <a:rPr lang="es-CO" sz="1400" b="0" i="0" u="none" strike="noStrike" baseline="0" dirty="0">
                <a:solidFill>
                  <a:srgbClr val="000000"/>
                </a:solidFill>
                <a:latin typeface="+mn-lt"/>
              </a:rPr>
              <a:t>Sistemas</a:t>
            </a:r>
            <a:endParaRPr lang="es-CO" dirty="0">
              <a:latin typeface="+mn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C94AAEC-A783-4B57-A676-1077BCF8A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7" t="11853" r="30278" b="19012"/>
          <a:stretch/>
        </p:blipFill>
        <p:spPr>
          <a:xfrm rot="21198017">
            <a:off x="249670" y="1716967"/>
            <a:ext cx="3077401" cy="21568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7E45560-DF8F-4C4F-B82A-98FF9458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45" t="30988" r="32083" b="5432"/>
          <a:stretch/>
        </p:blipFill>
        <p:spPr>
          <a:xfrm>
            <a:off x="5055675" y="2189272"/>
            <a:ext cx="3105176" cy="20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5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+mn-lt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3" name="Rectángulo 2"/>
          <p:cNvSpPr/>
          <p:nvPr/>
        </p:nvSpPr>
        <p:spPr>
          <a:xfrm>
            <a:off x="1558824" y="174941"/>
            <a:ext cx="616254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70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Cuál es el contenido de los anexos temáticos?</a:t>
            </a: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just"/>
            <a:endParaRPr lang="es-CO" sz="1600" dirty="0"/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4089C1-A9C0-4FC5-888A-311A2386A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3" t="15309" r="50069" b="42345"/>
          <a:stretch/>
        </p:blipFill>
        <p:spPr>
          <a:xfrm>
            <a:off x="453806" y="1471184"/>
            <a:ext cx="3612613" cy="21780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ADCFCE-4188-4A19-BEC0-D02EC2E14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4" t="33333" r="37821" b="5555"/>
          <a:stretch/>
        </p:blipFill>
        <p:spPr>
          <a:xfrm>
            <a:off x="4640094" y="1471184"/>
            <a:ext cx="3907669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uadroTexto 5"/>
          <p:cNvSpPr txBox="1">
            <a:spLocks noChangeArrowheads="1"/>
          </p:cNvSpPr>
          <p:nvPr/>
        </p:nvSpPr>
        <p:spPr bwMode="auto">
          <a:xfrm>
            <a:off x="7367588" y="4762500"/>
            <a:ext cx="172283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675" i="1" dirty="0">
                <a:solidFill>
                  <a:srgbClr val="00B0F0"/>
                </a:solidFill>
                <a:latin typeface="+mj-lt"/>
              </a:rPr>
              <a:t>Relatoría al día</a:t>
            </a:r>
          </a:p>
        </p:txBody>
      </p:sp>
      <p:sp>
        <p:nvSpPr>
          <p:cNvPr id="4105" name="AutoShape 5" descr="https://www.procuraduria.gov.co/infosim/media/image/aplicativo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CO" altLang="es-CO" sz="1050"/>
          </a:p>
        </p:txBody>
      </p:sp>
      <p:sp>
        <p:nvSpPr>
          <p:cNvPr id="3" name="Rectángulo 2"/>
          <p:cNvSpPr/>
          <p:nvPr/>
        </p:nvSpPr>
        <p:spPr>
          <a:xfrm>
            <a:off x="1558824" y="174941"/>
            <a:ext cx="616254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70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¿</a:t>
            </a:r>
            <a:r>
              <a:rPr lang="es-CO" sz="1600" b="1" i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antramanav"/>
                <a:ea typeface="+mn-ea"/>
                <a:cs typeface="+mn-cs"/>
              </a:rPr>
              <a:t>Cuál es el contenido de los anexos temáticos?</a:t>
            </a: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just"/>
            <a:endParaRPr lang="es-CO" sz="1600" dirty="0"/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s-CO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8CD46B-05CF-48E7-A785-2556768D6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7" t="12345" r="40418" b="25556"/>
          <a:stretch/>
        </p:blipFill>
        <p:spPr>
          <a:xfrm>
            <a:off x="498374" y="1426230"/>
            <a:ext cx="3889476" cy="31940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4C43C12-4B69-47ED-9FD5-0F3D767413AC}"/>
              </a:ext>
            </a:extLst>
          </p:cNvPr>
          <p:cNvSpPr txBox="1"/>
          <p:nvPr/>
        </p:nvSpPr>
        <p:spPr>
          <a:xfrm>
            <a:off x="2222500" y="47242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i="0" u="none" strike="noStrike" baseline="0" dirty="0">
                <a:solidFill>
                  <a:srgbClr val="333333"/>
                </a:solidFill>
                <a:latin typeface="+mj-lt"/>
              </a:rPr>
              <a:t>Prohibiciones.................................................................</a:t>
            </a:r>
            <a:endParaRPr lang="es-CO" dirty="0">
              <a:latin typeface="+mj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45ECE9-C80A-4017-8C50-24C97AB01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0" t="13704" r="39585" b="20156"/>
          <a:stretch/>
        </p:blipFill>
        <p:spPr>
          <a:xfrm>
            <a:off x="5246915" y="1322287"/>
            <a:ext cx="3648058" cy="34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94729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uxe">
    <a:dk1>
      <a:srgbClr val="000000"/>
    </a:dk1>
    <a:lt1>
      <a:srgbClr val="FFFFFF"/>
    </a:lt1>
    <a:dk2>
      <a:srgbClr val="B7B7B7"/>
    </a:dk2>
    <a:lt2>
      <a:srgbClr val="CCA677"/>
    </a:lt2>
    <a:accent1>
      <a:srgbClr val="5D4037"/>
    </a:accent1>
    <a:accent2>
      <a:srgbClr val="455A64"/>
    </a:accent2>
    <a:accent3>
      <a:srgbClr val="607D8B"/>
    </a:accent3>
    <a:accent4>
      <a:srgbClr val="78909C"/>
    </a:accent4>
    <a:accent5>
      <a:srgbClr val="57BB8A"/>
    </a:accent5>
    <a:accent6>
      <a:srgbClr val="DCE755"/>
    </a:accent6>
    <a:hlink>
      <a:srgbClr val="57BB8A"/>
    </a:hlink>
    <a:folHlink>
      <a:srgbClr val="57BB8A"/>
    </a:folHlink>
  </a:clrScheme>
</a:themeOverride>
</file>

<file path=ppt/theme/themeOverride2.xml><?xml version="1.0" encoding="utf-8"?>
<a:themeOverride xmlns:a="http://schemas.openxmlformats.org/drawingml/2006/main">
  <a:clrScheme name="Luxe">
    <a:dk1>
      <a:srgbClr val="000000"/>
    </a:dk1>
    <a:lt1>
      <a:srgbClr val="FFFFFF"/>
    </a:lt1>
    <a:dk2>
      <a:srgbClr val="B7B7B7"/>
    </a:dk2>
    <a:lt2>
      <a:srgbClr val="CCA677"/>
    </a:lt2>
    <a:accent1>
      <a:srgbClr val="5D4037"/>
    </a:accent1>
    <a:accent2>
      <a:srgbClr val="455A64"/>
    </a:accent2>
    <a:accent3>
      <a:srgbClr val="607D8B"/>
    </a:accent3>
    <a:accent4>
      <a:srgbClr val="78909C"/>
    </a:accent4>
    <a:accent5>
      <a:srgbClr val="57BB8A"/>
    </a:accent5>
    <a:accent6>
      <a:srgbClr val="DCE755"/>
    </a:accent6>
    <a:hlink>
      <a:srgbClr val="57BB8A"/>
    </a:hlink>
    <a:folHlink>
      <a:srgbClr val="57BB8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</TotalTime>
  <Words>1181</Words>
  <Application>Microsoft Office PowerPoint</Application>
  <PresentationFormat>Presentación en pantalla (16:9)</PresentationFormat>
  <Paragraphs>122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Economica</vt:lpstr>
      <vt:lpstr>Arvo</vt:lpstr>
      <vt:lpstr>Angsana New</vt:lpstr>
      <vt:lpstr>Calibri</vt:lpstr>
      <vt:lpstr>Yantramanav</vt:lpstr>
      <vt:lpstr>Open Sans</vt:lpstr>
      <vt:lpstr>AdamGorry-Inline</vt:lpstr>
      <vt:lpstr>Luxe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GUIA DISCIPLINARIA</vt:lpstr>
      <vt:lpstr>GUIA DISCIPLINARIA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PROCURADURÍA DELEGADA  PARA LADEFENSA DEL PATRIMONIO, LATRANSPARENCIA  E INTEGRIDAD</dc:title>
  <dc:creator>Veronica Villegas Acevedo</dc:creator>
  <cp:lastModifiedBy>HP</cp:lastModifiedBy>
  <cp:revision>269</cp:revision>
  <dcterms:modified xsi:type="dcterms:W3CDTF">2021-04-30T17:58:27Z</dcterms:modified>
</cp:coreProperties>
</file>